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dec Pro Bold" charset="1" panose="00000600000000000000"/>
      <p:regular r:id="rId19"/>
    </p:embeddedFont>
    <p:embeddedFont>
      <p:font typeface="Codec Pro Ultra-Bold" charset="1" panose="00000700000000000000"/>
      <p:regular r:id="rId20"/>
    </p:embeddedFont>
    <p:embeddedFont>
      <p:font typeface="Codec Pro" charset="1" panose="00000500000000000000"/>
      <p:regular r:id="rId21"/>
    </p:embeddedFont>
    <p:embeddedFont>
      <p:font typeface="Open Sans Bold" charset="1" panose="020B08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C69F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03384" y="-1675084"/>
            <a:ext cx="6000534" cy="3567590"/>
          </a:xfrm>
          <a:custGeom>
            <a:avLst/>
            <a:gdLst/>
            <a:ahLst/>
            <a:cxnLst/>
            <a:rect r="r" b="b" t="t" l="l"/>
            <a:pathLst>
              <a:path h="3567590" w="6000534">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542441" y="859120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41048" y="53781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4180105" y="6181594"/>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04533" y="-494599"/>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75713" y="4625635"/>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3206028" y="6454658"/>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6481741" y="265415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85725" y="1456833"/>
            <a:ext cx="12369776" cy="2918850"/>
          </a:xfrm>
          <a:prstGeom prst="rect">
            <a:avLst/>
          </a:prstGeom>
        </p:spPr>
        <p:txBody>
          <a:bodyPr anchor="t" rtlCol="false" tIns="0" lIns="0" bIns="0" rIns="0">
            <a:spAutoFit/>
          </a:bodyPr>
          <a:lstStyle/>
          <a:p>
            <a:pPr algn="ctr">
              <a:lnSpc>
                <a:spcPts val="10451"/>
              </a:lnSpc>
            </a:pPr>
            <a:r>
              <a:rPr lang="en-US" sz="11118" b="true">
                <a:solidFill>
                  <a:srgbClr val="FFFFFF"/>
                </a:solidFill>
                <a:latin typeface="Codec Pro Bold"/>
                <a:ea typeface="Codec Pro Bold"/>
                <a:cs typeface="Codec Pro Bold"/>
                <a:sym typeface="Codec Pro Bold"/>
              </a:rPr>
              <a:t>Milo Motoqueros Chile</a:t>
            </a:r>
          </a:p>
        </p:txBody>
      </p:sp>
      <p:grpSp>
        <p:nvGrpSpPr>
          <p:cNvPr name="Group 11" id="11"/>
          <p:cNvGrpSpPr/>
          <p:nvPr/>
        </p:nvGrpSpPr>
        <p:grpSpPr>
          <a:xfrm rot="0">
            <a:off x="5781546" y="5325403"/>
            <a:ext cx="7225199" cy="700433"/>
            <a:chOff x="0" y="0"/>
            <a:chExt cx="1356880" cy="131540"/>
          </a:xfrm>
        </p:grpSpPr>
        <p:sp>
          <p:nvSpPr>
            <p:cNvPr name="Freeform 12" id="12"/>
            <p:cNvSpPr/>
            <p:nvPr/>
          </p:nvSpPr>
          <p:spPr>
            <a:xfrm flipH="false" flipV="false" rot="0">
              <a:off x="0" y="0"/>
              <a:ext cx="1356880" cy="131540"/>
            </a:xfrm>
            <a:custGeom>
              <a:avLst/>
              <a:gdLst/>
              <a:ahLst/>
              <a:cxnLst/>
              <a:rect r="r" b="b" t="t" l="l"/>
              <a:pathLst>
                <a:path h="131540" w="135688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5666F8"/>
            </a:solidFill>
            <a:ln cap="rnd">
              <a:noFill/>
              <a:prstDash val="solid"/>
              <a:round/>
            </a:ln>
          </p:spPr>
        </p:sp>
        <p:sp>
          <p:nvSpPr>
            <p:cNvPr name="TextBox 13" id="13"/>
            <p:cNvSpPr txBox="true"/>
            <p:nvPr/>
          </p:nvSpPr>
          <p:spPr>
            <a:xfrm>
              <a:off x="0" y="-9525"/>
              <a:ext cx="1356880" cy="141065"/>
            </a:xfrm>
            <a:prstGeom prst="rect">
              <a:avLst/>
            </a:prstGeom>
          </p:spPr>
          <p:txBody>
            <a:bodyPr anchor="ctr" rtlCol="false" tIns="31918" lIns="31918" bIns="31918" rIns="31918"/>
            <a:lstStyle/>
            <a:p>
              <a:pPr algn="ctr">
                <a:lnSpc>
                  <a:spcPts val="1381"/>
                </a:lnSpc>
              </a:pPr>
            </a:p>
          </p:txBody>
        </p:sp>
      </p:grpSp>
      <p:sp>
        <p:nvSpPr>
          <p:cNvPr name="TextBox 14" id="14"/>
          <p:cNvSpPr txBox="true"/>
          <p:nvPr/>
        </p:nvSpPr>
        <p:spPr>
          <a:xfrm rot="0">
            <a:off x="6771622" y="5482283"/>
            <a:ext cx="5245047" cy="405721"/>
          </a:xfrm>
          <a:prstGeom prst="rect">
            <a:avLst/>
          </a:prstGeom>
        </p:spPr>
        <p:txBody>
          <a:bodyPr anchor="t" rtlCol="false" tIns="0" lIns="0" bIns="0" rIns="0">
            <a:spAutoFit/>
          </a:bodyPr>
          <a:lstStyle/>
          <a:p>
            <a:pPr algn="ctr">
              <a:lnSpc>
                <a:spcPts val="2620"/>
              </a:lnSpc>
            </a:pPr>
            <a:r>
              <a:rPr lang="en-US" b="true" sz="2787" spc="78">
                <a:solidFill>
                  <a:srgbClr val="E4E5EC"/>
                </a:solidFill>
                <a:latin typeface="Codec Pro Bold"/>
                <a:ea typeface="Codec Pro Bold"/>
                <a:cs typeface="Codec Pro Bold"/>
                <a:sym typeface="Codec Pro Bold"/>
              </a:rPr>
              <a:t>PROPUESTA DE PROYECTO</a:t>
            </a:r>
          </a:p>
        </p:txBody>
      </p:sp>
      <p:grpSp>
        <p:nvGrpSpPr>
          <p:cNvPr name="Group 15" id="15"/>
          <p:cNvGrpSpPr/>
          <p:nvPr/>
        </p:nvGrpSpPr>
        <p:grpSpPr>
          <a:xfrm rot="0">
            <a:off x="5781546" y="6181594"/>
            <a:ext cx="7225199" cy="700433"/>
            <a:chOff x="0" y="0"/>
            <a:chExt cx="1356880" cy="131540"/>
          </a:xfrm>
        </p:grpSpPr>
        <p:sp>
          <p:nvSpPr>
            <p:cNvPr name="Freeform 16" id="16"/>
            <p:cNvSpPr/>
            <p:nvPr/>
          </p:nvSpPr>
          <p:spPr>
            <a:xfrm flipH="false" flipV="false" rot="0">
              <a:off x="0" y="0"/>
              <a:ext cx="1356880" cy="131540"/>
            </a:xfrm>
            <a:custGeom>
              <a:avLst/>
              <a:gdLst/>
              <a:ahLst/>
              <a:cxnLst/>
              <a:rect r="r" b="b" t="t" l="l"/>
              <a:pathLst>
                <a:path h="131540" w="135688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5666F8"/>
            </a:solidFill>
            <a:ln cap="rnd">
              <a:noFill/>
              <a:prstDash val="solid"/>
              <a:round/>
            </a:ln>
          </p:spPr>
        </p:sp>
        <p:sp>
          <p:nvSpPr>
            <p:cNvPr name="TextBox 17" id="17"/>
            <p:cNvSpPr txBox="true"/>
            <p:nvPr/>
          </p:nvSpPr>
          <p:spPr>
            <a:xfrm>
              <a:off x="0" y="-9525"/>
              <a:ext cx="1356880" cy="141065"/>
            </a:xfrm>
            <a:prstGeom prst="rect">
              <a:avLst/>
            </a:prstGeom>
          </p:spPr>
          <p:txBody>
            <a:bodyPr anchor="ctr" rtlCol="false" tIns="31918" lIns="31918" bIns="31918" rIns="31918"/>
            <a:lstStyle/>
            <a:p>
              <a:pPr algn="ctr">
                <a:lnSpc>
                  <a:spcPts val="1381"/>
                </a:lnSpc>
              </a:pPr>
            </a:p>
          </p:txBody>
        </p:sp>
      </p:grpSp>
      <p:sp>
        <p:nvSpPr>
          <p:cNvPr name="TextBox 18" id="18"/>
          <p:cNvSpPr txBox="true"/>
          <p:nvPr/>
        </p:nvSpPr>
        <p:spPr>
          <a:xfrm rot="0">
            <a:off x="6771622" y="6338475"/>
            <a:ext cx="5245047" cy="405721"/>
          </a:xfrm>
          <a:prstGeom prst="rect">
            <a:avLst/>
          </a:prstGeom>
        </p:spPr>
        <p:txBody>
          <a:bodyPr anchor="t" rtlCol="false" tIns="0" lIns="0" bIns="0" rIns="0">
            <a:spAutoFit/>
          </a:bodyPr>
          <a:lstStyle/>
          <a:p>
            <a:pPr algn="ctr">
              <a:lnSpc>
                <a:spcPts val="2620"/>
              </a:lnSpc>
            </a:pPr>
            <a:r>
              <a:rPr lang="en-US" b="true" sz="2787" spc="78">
                <a:solidFill>
                  <a:srgbClr val="E4E5EC"/>
                </a:solidFill>
                <a:latin typeface="Codec Pro Bold"/>
                <a:ea typeface="Codec Pro Bold"/>
                <a:cs typeface="Codec Pro Bold"/>
                <a:sym typeface="Codec Pro Bold"/>
              </a:rPr>
              <a:t>CAPSTONE 009D</a:t>
            </a:r>
          </a:p>
        </p:txBody>
      </p:sp>
      <p:grpSp>
        <p:nvGrpSpPr>
          <p:cNvPr name="Group 19" id="19"/>
          <p:cNvGrpSpPr/>
          <p:nvPr/>
        </p:nvGrpSpPr>
        <p:grpSpPr>
          <a:xfrm rot="0">
            <a:off x="5781546" y="7310652"/>
            <a:ext cx="7225199" cy="2165469"/>
            <a:chOff x="0" y="0"/>
            <a:chExt cx="1356880" cy="406672"/>
          </a:xfrm>
        </p:grpSpPr>
        <p:sp>
          <p:nvSpPr>
            <p:cNvPr name="Freeform 20" id="20"/>
            <p:cNvSpPr/>
            <p:nvPr/>
          </p:nvSpPr>
          <p:spPr>
            <a:xfrm flipH="false" flipV="false" rot="0">
              <a:off x="0" y="0"/>
              <a:ext cx="1356880" cy="406672"/>
            </a:xfrm>
            <a:custGeom>
              <a:avLst/>
              <a:gdLst/>
              <a:ahLst/>
              <a:cxnLst/>
              <a:rect r="r" b="b" t="t" l="l"/>
              <a:pathLst>
                <a:path h="406672" w="1356880">
                  <a:moveTo>
                    <a:pt x="107152" y="0"/>
                  </a:moveTo>
                  <a:lnTo>
                    <a:pt x="1249729" y="0"/>
                  </a:lnTo>
                  <a:cubicBezTo>
                    <a:pt x="1278147" y="0"/>
                    <a:pt x="1305402" y="11289"/>
                    <a:pt x="1325496" y="31384"/>
                  </a:cubicBezTo>
                  <a:cubicBezTo>
                    <a:pt x="1345591" y="51479"/>
                    <a:pt x="1356880" y="78733"/>
                    <a:pt x="1356880" y="107152"/>
                  </a:cubicBezTo>
                  <a:lnTo>
                    <a:pt x="1356880" y="299520"/>
                  </a:lnTo>
                  <a:cubicBezTo>
                    <a:pt x="1356880" y="327938"/>
                    <a:pt x="1345591" y="355193"/>
                    <a:pt x="1325496" y="375288"/>
                  </a:cubicBezTo>
                  <a:cubicBezTo>
                    <a:pt x="1305402" y="395382"/>
                    <a:pt x="1278147" y="406672"/>
                    <a:pt x="1249729" y="406672"/>
                  </a:cubicBezTo>
                  <a:lnTo>
                    <a:pt x="107152" y="406672"/>
                  </a:lnTo>
                  <a:cubicBezTo>
                    <a:pt x="78733" y="406672"/>
                    <a:pt x="51479" y="395382"/>
                    <a:pt x="31384" y="375288"/>
                  </a:cubicBezTo>
                  <a:cubicBezTo>
                    <a:pt x="11289" y="355193"/>
                    <a:pt x="0" y="327938"/>
                    <a:pt x="0" y="299520"/>
                  </a:cubicBezTo>
                  <a:lnTo>
                    <a:pt x="0" y="107152"/>
                  </a:lnTo>
                  <a:cubicBezTo>
                    <a:pt x="0" y="78733"/>
                    <a:pt x="11289" y="51479"/>
                    <a:pt x="31384" y="31384"/>
                  </a:cubicBezTo>
                  <a:cubicBezTo>
                    <a:pt x="51479" y="11289"/>
                    <a:pt x="78733" y="0"/>
                    <a:pt x="107152" y="0"/>
                  </a:cubicBezTo>
                  <a:close/>
                </a:path>
              </a:pathLst>
            </a:custGeom>
            <a:solidFill>
              <a:srgbClr val="5666F8"/>
            </a:solidFill>
            <a:ln cap="rnd">
              <a:noFill/>
              <a:prstDash val="solid"/>
              <a:round/>
            </a:ln>
          </p:spPr>
        </p:sp>
        <p:sp>
          <p:nvSpPr>
            <p:cNvPr name="TextBox 21" id="21"/>
            <p:cNvSpPr txBox="true"/>
            <p:nvPr/>
          </p:nvSpPr>
          <p:spPr>
            <a:xfrm>
              <a:off x="0" y="-9525"/>
              <a:ext cx="1356880" cy="416197"/>
            </a:xfrm>
            <a:prstGeom prst="rect">
              <a:avLst/>
            </a:prstGeom>
          </p:spPr>
          <p:txBody>
            <a:bodyPr anchor="ctr" rtlCol="false" tIns="31918" lIns="31918" bIns="31918" rIns="31918"/>
            <a:lstStyle/>
            <a:p>
              <a:pPr algn="ctr">
                <a:lnSpc>
                  <a:spcPts val="1381"/>
                </a:lnSpc>
              </a:pPr>
            </a:p>
          </p:txBody>
        </p:sp>
      </p:grpSp>
      <p:sp>
        <p:nvSpPr>
          <p:cNvPr name="TextBox 22" id="22"/>
          <p:cNvSpPr txBox="true"/>
          <p:nvPr/>
        </p:nvSpPr>
        <p:spPr>
          <a:xfrm rot="0">
            <a:off x="6382706" y="7457400"/>
            <a:ext cx="6022880" cy="1891023"/>
          </a:xfrm>
          <a:prstGeom prst="rect">
            <a:avLst/>
          </a:prstGeom>
        </p:spPr>
        <p:txBody>
          <a:bodyPr anchor="t" rtlCol="false" tIns="0" lIns="0" bIns="0" rIns="0">
            <a:spAutoFit/>
          </a:bodyPr>
          <a:lstStyle/>
          <a:p>
            <a:pPr algn="ctr">
              <a:lnSpc>
                <a:spcPts val="2855"/>
              </a:lnSpc>
            </a:pPr>
            <a:r>
              <a:rPr lang="en-US" b="true" sz="3038" spc="85">
                <a:solidFill>
                  <a:srgbClr val="E4E5EC"/>
                </a:solidFill>
                <a:latin typeface="Codec Pro Bold"/>
                <a:ea typeface="Codec Pro Bold"/>
                <a:cs typeface="Codec Pro Bold"/>
                <a:sym typeface="Codec Pro Bold"/>
              </a:rPr>
              <a:t>NOMBRES:</a:t>
            </a:r>
          </a:p>
          <a:p>
            <a:pPr algn="ctr">
              <a:lnSpc>
                <a:spcPts val="2855"/>
              </a:lnSpc>
            </a:pPr>
          </a:p>
          <a:p>
            <a:pPr algn="ctr">
              <a:lnSpc>
                <a:spcPts val="2855"/>
              </a:lnSpc>
            </a:pPr>
            <a:r>
              <a:rPr lang="en-US" b="true" sz="3038" spc="85">
                <a:solidFill>
                  <a:srgbClr val="E4E5EC"/>
                </a:solidFill>
                <a:latin typeface="Codec Pro Bold"/>
                <a:ea typeface="Codec Pro Bold"/>
                <a:cs typeface="Codec Pro Bold"/>
                <a:sym typeface="Codec Pro Bold"/>
              </a:rPr>
              <a:t>ISMAEL MEJIAS</a:t>
            </a:r>
          </a:p>
          <a:p>
            <a:pPr algn="ctr">
              <a:lnSpc>
                <a:spcPts val="2855"/>
              </a:lnSpc>
            </a:pPr>
            <a:r>
              <a:rPr lang="en-US" b="true" sz="3038" spc="85">
                <a:solidFill>
                  <a:srgbClr val="E4E5EC"/>
                </a:solidFill>
                <a:latin typeface="Codec Pro Bold"/>
                <a:ea typeface="Codec Pro Bold"/>
                <a:cs typeface="Codec Pro Bold"/>
                <a:sym typeface="Codec Pro Bold"/>
              </a:rPr>
              <a:t>DANIELA MONDACA</a:t>
            </a:r>
          </a:p>
          <a:p>
            <a:pPr algn="ctr">
              <a:lnSpc>
                <a:spcPts val="2855"/>
              </a:lnSpc>
            </a:pPr>
            <a:r>
              <a:rPr lang="en-US" b="true" sz="3038" spc="85">
                <a:solidFill>
                  <a:srgbClr val="E4E5EC"/>
                </a:solidFill>
                <a:latin typeface="Codec Pro Bold"/>
                <a:ea typeface="Codec Pro Bold"/>
                <a:cs typeface="Codec Pro Bold"/>
                <a:sym typeface="Codec Pro Bold"/>
              </a:rPr>
              <a:t>JOSEPH RIOS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93E"/>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9144000" y="4020001"/>
            <a:ext cx="0" cy="4504514"/>
          </a:xfrm>
          <a:prstGeom prst="line">
            <a:avLst/>
          </a:prstGeom>
          <a:ln cap="flat" w="38100">
            <a:solidFill>
              <a:srgbClr val="FFB02C"/>
            </a:solidFill>
            <a:prstDash val="solid"/>
            <a:headEnd type="none" len="sm" w="sm"/>
            <a:tailEnd type="none" len="sm" w="sm"/>
          </a:ln>
        </p:spPr>
      </p:sp>
      <p:grpSp>
        <p:nvGrpSpPr>
          <p:cNvPr name="Group 6" id="6"/>
          <p:cNvGrpSpPr/>
          <p:nvPr/>
        </p:nvGrpSpPr>
        <p:grpSpPr>
          <a:xfrm rot="0">
            <a:off x="8666483" y="5794741"/>
            <a:ext cx="955034" cy="9550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1728698" y="5170863"/>
            <a:ext cx="5678302" cy="0"/>
          </a:xfrm>
          <a:prstGeom prst="line">
            <a:avLst/>
          </a:prstGeom>
          <a:ln cap="flat" w="19050">
            <a:solidFill>
              <a:srgbClr val="E4E5EC"/>
            </a:solidFill>
            <a:prstDash val="solid"/>
            <a:headEnd type="none" len="sm" w="sm"/>
            <a:tailEnd type="none" len="sm" w="sm"/>
          </a:ln>
        </p:spPr>
      </p:sp>
      <p:sp>
        <p:nvSpPr>
          <p:cNvPr name="AutoShape 13" id="13"/>
          <p:cNvSpPr/>
          <p:nvPr/>
        </p:nvSpPr>
        <p:spPr>
          <a:xfrm>
            <a:off x="1728698" y="6281783"/>
            <a:ext cx="5678302" cy="0"/>
          </a:xfrm>
          <a:prstGeom prst="line">
            <a:avLst/>
          </a:prstGeom>
          <a:ln cap="flat" w="19050">
            <a:solidFill>
              <a:srgbClr val="E4E5EC"/>
            </a:solidFill>
            <a:prstDash val="solid"/>
            <a:headEnd type="none" len="sm" w="sm"/>
            <a:tailEnd type="none" len="sm" w="sm"/>
          </a:ln>
        </p:spPr>
      </p:sp>
      <p:sp>
        <p:nvSpPr>
          <p:cNvPr name="AutoShape 14" id="14"/>
          <p:cNvSpPr/>
          <p:nvPr/>
        </p:nvSpPr>
        <p:spPr>
          <a:xfrm>
            <a:off x="1728698" y="7439968"/>
            <a:ext cx="5678302" cy="0"/>
          </a:xfrm>
          <a:prstGeom prst="line">
            <a:avLst/>
          </a:prstGeom>
          <a:ln cap="flat" w="19050">
            <a:solidFill>
              <a:srgbClr val="E4E5EC"/>
            </a:solidFill>
            <a:prstDash val="solid"/>
            <a:headEnd type="none" len="sm" w="sm"/>
            <a:tailEnd type="none" len="sm" w="sm"/>
          </a:ln>
        </p:spPr>
      </p:sp>
      <p:sp>
        <p:nvSpPr>
          <p:cNvPr name="AutoShape 15" id="15"/>
          <p:cNvSpPr/>
          <p:nvPr/>
        </p:nvSpPr>
        <p:spPr>
          <a:xfrm>
            <a:off x="10539031" y="5480425"/>
            <a:ext cx="5678302" cy="0"/>
          </a:xfrm>
          <a:prstGeom prst="line">
            <a:avLst/>
          </a:prstGeom>
          <a:ln cap="flat" w="19050">
            <a:solidFill>
              <a:srgbClr val="E4E5EC"/>
            </a:solidFill>
            <a:prstDash val="solid"/>
            <a:headEnd type="none" len="sm" w="sm"/>
            <a:tailEnd type="none" len="sm" w="sm"/>
          </a:ln>
        </p:spPr>
      </p:sp>
      <p:sp>
        <p:nvSpPr>
          <p:cNvPr name="AutoShape 16" id="16"/>
          <p:cNvSpPr/>
          <p:nvPr/>
        </p:nvSpPr>
        <p:spPr>
          <a:xfrm>
            <a:off x="10539031" y="6522109"/>
            <a:ext cx="5678302" cy="0"/>
          </a:xfrm>
          <a:prstGeom prst="line">
            <a:avLst/>
          </a:prstGeom>
          <a:ln cap="flat" w="19050">
            <a:solidFill>
              <a:srgbClr val="E4E5EC"/>
            </a:solidFill>
            <a:prstDash val="solid"/>
            <a:headEnd type="none" len="sm" w="sm"/>
            <a:tailEnd type="none" len="sm" w="sm"/>
          </a:ln>
        </p:spPr>
      </p:sp>
      <p:sp>
        <p:nvSpPr>
          <p:cNvPr name="AutoShape 17" id="17"/>
          <p:cNvSpPr/>
          <p:nvPr/>
        </p:nvSpPr>
        <p:spPr>
          <a:xfrm>
            <a:off x="10539031" y="7303159"/>
            <a:ext cx="5678302" cy="0"/>
          </a:xfrm>
          <a:prstGeom prst="line">
            <a:avLst/>
          </a:prstGeom>
          <a:ln cap="flat" w="19050">
            <a:solidFill>
              <a:srgbClr val="E4E5EC"/>
            </a:solidFill>
            <a:prstDash val="solid"/>
            <a:headEnd type="none" len="sm" w="sm"/>
            <a:tailEnd type="none" len="sm" w="sm"/>
          </a:ln>
        </p:spPr>
      </p:sp>
      <p:sp>
        <p:nvSpPr>
          <p:cNvPr name="TextBox 18" id="18"/>
          <p:cNvSpPr txBox="true"/>
          <p:nvPr/>
        </p:nvSpPr>
        <p:spPr>
          <a:xfrm rot="0">
            <a:off x="1639547" y="1428159"/>
            <a:ext cx="9908880" cy="925703"/>
          </a:xfrm>
          <a:prstGeom prst="rect">
            <a:avLst/>
          </a:prstGeom>
        </p:spPr>
        <p:txBody>
          <a:bodyPr anchor="t" rtlCol="false" tIns="0" lIns="0" bIns="0" rIns="0">
            <a:spAutoFit/>
          </a:bodyPr>
          <a:lstStyle/>
          <a:p>
            <a:pPr algn="l">
              <a:lnSpc>
                <a:spcPts val="6015"/>
              </a:lnSpc>
            </a:pPr>
            <a:r>
              <a:rPr lang="en-US" sz="6399" b="true">
                <a:solidFill>
                  <a:srgbClr val="F0F2FD"/>
                </a:solidFill>
                <a:latin typeface="Codec Pro Ultra-Bold"/>
                <a:ea typeface="Codec Pro Ultra-Bold"/>
                <a:cs typeface="Codec Pro Ultra-Bold"/>
                <a:sym typeface="Codec Pro Ultra-Bold"/>
              </a:rPr>
              <a:t>FACTORES EXTERNOS</a:t>
            </a:r>
          </a:p>
        </p:txBody>
      </p:sp>
      <p:sp>
        <p:nvSpPr>
          <p:cNvPr name="TextBox 19" id="19"/>
          <p:cNvSpPr txBox="true"/>
          <p:nvPr/>
        </p:nvSpPr>
        <p:spPr>
          <a:xfrm rot="0">
            <a:off x="1639547" y="2255139"/>
            <a:ext cx="9908880" cy="1687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QUE PUEDEN AFECTAR AL DESARROLLO</a:t>
            </a:r>
          </a:p>
        </p:txBody>
      </p:sp>
      <p:sp>
        <p:nvSpPr>
          <p:cNvPr name="TextBox 20" id="20"/>
          <p:cNvSpPr txBox="true"/>
          <p:nvPr/>
        </p:nvSpPr>
        <p:spPr>
          <a:xfrm rot="0">
            <a:off x="1728698" y="4029526"/>
            <a:ext cx="4218819" cy="335042"/>
          </a:xfrm>
          <a:prstGeom prst="rect">
            <a:avLst/>
          </a:prstGeom>
        </p:spPr>
        <p:txBody>
          <a:bodyPr anchor="t" rtlCol="false" tIns="0" lIns="0" bIns="0" rIns="0">
            <a:spAutoFit/>
          </a:bodyPr>
          <a:lstStyle/>
          <a:p>
            <a:pPr algn="l">
              <a:lnSpc>
                <a:spcPts val="2145"/>
              </a:lnSpc>
            </a:pPr>
            <a:r>
              <a:rPr lang="en-US" sz="2282" b="true">
                <a:solidFill>
                  <a:srgbClr val="F0F2FD"/>
                </a:solidFill>
                <a:latin typeface="Codec Pro Ultra-Bold"/>
                <a:ea typeface="Codec Pro Ultra-Bold"/>
                <a:cs typeface="Codec Pro Ultra-Bold"/>
                <a:sym typeface="Codec Pro Ultra-Bold"/>
              </a:rPr>
              <a:t>POSITIVOS</a:t>
            </a:r>
          </a:p>
        </p:txBody>
      </p:sp>
      <p:sp>
        <p:nvSpPr>
          <p:cNvPr name="TextBox 21" id="21"/>
          <p:cNvSpPr txBox="true"/>
          <p:nvPr/>
        </p:nvSpPr>
        <p:spPr>
          <a:xfrm rot="0">
            <a:off x="10539031" y="4029526"/>
            <a:ext cx="4218819" cy="335042"/>
          </a:xfrm>
          <a:prstGeom prst="rect">
            <a:avLst/>
          </a:prstGeom>
        </p:spPr>
        <p:txBody>
          <a:bodyPr anchor="t" rtlCol="false" tIns="0" lIns="0" bIns="0" rIns="0">
            <a:spAutoFit/>
          </a:bodyPr>
          <a:lstStyle/>
          <a:p>
            <a:pPr algn="l">
              <a:lnSpc>
                <a:spcPts val="2145"/>
              </a:lnSpc>
            </a:pPr>
            <a:r>
              <a:rPr lang="en-US" sz="2282" b="true">
                <a:solidFill>
                  <a:srgbClr val="F0F2FD"/>
                </a:solidFill>
                <a:latin typeface="Codec Pro Ultra-Bold"/>
                <a:ea typeface="Codec Pro Ultra-Bold"/>
                <a:cs typeface="Codec Pro Ultra-Bold"/>
                <a:sym typeface="Codec Pro Ultra-Bold"/>
              </a:rPr>
              <a:t>NEGATIVOS</a:t>
            </a:r>
          </a:p>
        </p:txBody>
      </p:sp>
      <p:sp>
        <p:nvSpPr>
          <p:cNvPr name="TextBox 22" id="22"/>
          <p:cNvSpPr txBox="true"/>
          <p:nvPr/>
        </p:nvSpPr>
        <p:spPr>
          <a:xfrm rot="0">
            <a:off x="1728698" y="4642225"/>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Fomento del turismo en motos.</a:t>
            </a:r>
          </a:p>
          <a:p>
            <a:pPr algn="l">
              <a:lnSpc>
                <a:spcPts val="3119"/>
              </a:lnSpc>
            </a:pPr>
          </a:p>
        </p:txBody>
      </p:sp>
      <p:sp>
        <p:nvSpPr>
          <p:cNvPr name="TextBox 23" id="23"/>
          <p:cNvSpPr txBox="true"/>
          <p:nvPr/>
        </p:nvSpPr>
        <p:spPr>
          <a:xfrm rot="0">
            <a:off x="1728698" y="5356591"/>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Aumento de comunidades de ciclistas.</a:t>
            </a:r>
          </a:p>
        </p:txBody>
      </p:sp>
      <p:sp>
        <p:nvSpPr>
          <p:cNvPr name="TextBox 24" id="24"/>
          <p:cNvSpPr txBox="true"/>
          <p:nvPr/>
        </p:nvSpPr>
        <p:spPr>
          <a:xfrm rot="0">
            <a:off x="1797556" y="6484009"/>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Mayor uso de apps de navegación.</a:t>
            </a:r>
          </a:p>
        </p:txBody>
      </p:sp>
      <p:sp>
        <p:nvSpPr>
          <p:cNvPr name="TextBox 25" id="25"/>
          <p:cNvSpPr txBox="true"/>
          <p:nvPr/>
        </p:nvSpPr>
        <p:spPr>
          <a:xfrm rot="0">
            <a:off x="10539031" y="4517097"/>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Competencia con grandes apps.</a:t>
            </a:r>
          </a:p>
        </p:txBody>
      </p:sp>
      <p:sp>
        <p:nvSpPr>
          <p:cNvPr name="TextBox 26" id="26"/>
          <p:cNvSpPr txBox="true"/>
          <p:nvPr/>
        </p:nvSpPr>
        <p:spPr>
          <a:xfrm rot="0">
            <a:off x="10539031" y="5566150"/>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Cambios en las leyes de tránsito.</a:t>
            </a:r>
          </a:p>
        </p:txBody>
      </p:sp>
      <p:sp>
        <p:nvSpPr>
          <p:cNvPr name="TextBox 27" id="27"/>
          <p:cNvSpPr txBox="true"/>
          <p:nvPr/>
        </p:nvSpPr>
        <p:spPr>
          <a:xfrm rot="0">
            <a:off x="10539031" y="6679272"/>
            <a:ext cx="5678302" cy="438150"/>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Conectividad limitada.</a:t>
            </a:r>
          </a:p>
        </p:txBody>
      </p:sp>
      <p:sp>
        <p:nvSpPr>
          <p:cNvPr name="TextBox 28" id="28"/>
          <p:cNvSpPr txBox="true"/>
          <p:nvPr/>
        </p:nvSpPr>
        <p:spPr>
          <a:xfrm rot="0">
            <a:off x="1728698" y="7678093"/>
            <a:ext cx="5678302" cy="828675"/>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Mayor uso de apps de navegación.</a:t>
            </a:r>
          </a:p>
        </p:txBody>
      </p:sp>
      <p:sp>
        <p:nvSpPr>
          <p:cNvPr name="TextBox 29" id="29"/>
          <p:cNvSpPr txBox="true"/>
          <p:nvPr/>
        </p:nvSpPr>
        <p:spPr>
          <a:xfrm rot="0">
            <a:off x="10539031" y="8476890"/>
            <a:ext cx="5678302" cy="1219200"/>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Preocupaciones por la privacidad y seguridad de los datos.</a:t>
            </a:r>
          </a:p>
        </p:txBody>
      </p:sp>
      <p:sp>
        <p:nvSpPr>
          <p:cNvPr name="TextBox 30" id="30"/>
          <p:cNvSpPr txBox="true"/>
          <p:nvPr/>
        </p:nvSpPr>
        <p:spPr>
          <a:xfrm rot="0">
            <a:off x="10539031" y="7598434"/>
            <a:ext cx="5678302" cy="438150"/>
          </a:xfrm>
          <a:prstGeom prst="rect">
            <a:avLst/>
          </a:prstGeom>
        </p:spPr>
        <p:txBody>
          <a:bodyPr anchor="t" rtlCol="false" tIns="0" lIns="0" bIns="0" rIns="0">
            <a:spAutoFit/>
          </a:bodyPr>
          <a:lstStyle/>
          <a:p>
            <a:pPr algn="l" marL="561337" indent="-280669" lvl="1">
              <a:lnSpc>
                <a:spcPts val="3119"/>
              </a:lnSpc>
              <a:buFont typeface="Arial"/>
              <a:buChar char="•"/>
            </a:pPr>
            <a:r>
              <a:rPr lang="en-US" sz="2599">
                <a:solidFill>
                  <a:srgbClr val="F0F2FD"/>
                </a:solidFill>
                <a:latin typeface="Codec Pro"/>
                <a:ea typeface="Codec Pro"/>
                <a:cs typeface="Codec Pro"/>
                <a:sym typeface="Codec Pro"/>
              </a:rPr>
              <a:t>Costos de mantenimiento.</a:t>
            </a:r>
          </a:p>
        </p:txBody>
      </p:sp>
      <p:sp>
        <p:nvSpPr>
          <p:cNvPr name="AutoShape 31" id="31"/>
          <p:cNvSpPr/>
          <p:nvPr/>
        </p:nvSpPr>
        <p:spPr>
          <a:xfrm>
            <a:off x="10539031" y="8243893"/>
            <a:ext cx="5678302" cy="0"/>
          </a:xfrm>
          <a:prstGeom prst="line">
            <a:avLst/>
          </a:prstGeom>
          <a:ln cap="flat" w="19050">
            <a:solidFill>
              <a:srgbClr val="E4E5EC"/>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206068" y="-93577"/>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807825" y="1028700"/>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67797" y="4264051"/>
            <a:ext cx="3255992" cy="2604794"/>
          </a:xfrm>
          <a:custGeom>
            <a:avLst/>
            <a:gdLst/>
            <a:ahLst/>
            <a:cxnLst/>
            <a:rect r="r" b="b" t="t" l="l"/>
            <a:pathLst>
              <a:path h="2604794" w="3255992">
                <a:moveTo>
                  <a:pt x="0" y="0"/>
                </a:moveTo>
                <a:lnTo>
                  <a:pt x="3255993" y="0"/>
                </a:lnTo>
                <a:lnTo>
                  <a:pt x="3255993" y="2604794"/>
                </a:lnTo>
                <a:lnTo>
                  <a:pt x="0" y="26047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265593" y="3742610"/>
            <a:ext cx="1857373" cy="3384734"/>
          </a:xfrm>
          <a:custGeom>
            <a:avLst/>
            <a:gdLst/>
            <a:ahLst/>
            <a:cxnLst/>
            <a:rect r="r" b="b" t="t" l="l"/>
            <a:pathLst>
              <a:path h="3384734" w="1857373">
                <a:moveTo>
                  <a:pt x="0" y="0"/>
                </a:moveTo>
                <a:lnTo>
                  <a:pt x="1857373" y="0"/>
                </a:lnTo>
                <a:lnTo>
                  <a:pt x="1857373" y="3384733"/>
                </a:lnTo>
                <a:lnTo>
                  <a:pt x="0" y="3384733"/>
                </a:lnTo>
                <a:lnTo>
                  <a:pt x="0" y="0"/>
                </a:lnTo>
                <a:close/>
              </a:path>
            </a:pathLst>
          </a:custGeom>
          <a:blipFill>
            <a:blip r:embed="rId10"/>
            <a:stretch>
              <a:fillRect l="0" t="0" r="0" b="0"/>
            </a:stretch>
          </a:blipFill>
        </p:spPr>
      </p:sp>
      <p:sp>
        <p:nvSpPr>
          <p:cNvPr name="TextBox 15" id="15"/>
          <p:cNvSpPr txBox="true"/>
          <p:nvPr/>
        </p:nvSpPr>
        <p:spPr>
          <a:xfrm rot="0">
            <a:off x="3003813" y="1647357"/>
            <a:ext cx="13119153" cy="2432135"/>
          </a:xfrm>
          <a:prstGeom prst="rect">
            <a:avLst/>
          </a:prstGeom>
        </p:spPr>
        <p:txBody>
          <a:bodyPr anchor="t" rtlCol="false" tIns="0" lIns="0" bIns="0" rIns="0">
            <a:spAutoFit/>
          </a:bodyPr>
          <a:lstStyle/>
          <a:p>
            <a:pPr algn="ctr">
              <a:lnSpc>
                <a:spcPts val="6058"/>
              </a:lnSpc>
            </a:pPr>
            <a:r>
              <a:rPr lang="en-US" b="true" sz="6444">
                <a:solidFill>
                  <a:srgbClr val="15193E"/>
                </a:solidFill>
                <a:latin typeface="Codec Pro Ultra-Bold"/>
                <a:ea typeface="Codec Pro Ultra-Bold"/>
                <a:cs typeface="Codec Pro Ultra-Bold"/>
                <a:sym typeface="Codec Pro Ultra-Bold"/>
              </a:rPr>
              <a:t>RELACIÓN PROYECTO CON PERFIL DE EGRESO Y COMPETENCIAS</a:t>
            </a:r>
          </a:p>
        </p:txBody>
      </p:sp>
      <p:sp>
        <p:nvSpPr>
          <p:cNvPr name="TextBox 16" id="16"/>
          <p:cNvSpPr txBox="true"/>
          <p:nvPr/>
        </p:nvSpPr>
        <p:spPr>
          <a:xfrm rot="0">
            <a:off x="5677102" y="4515052"/>
            <a:ext cx="8335179" cy="3230499"/>
          </a:xfrm>
          <a:prstGeom prst="rect">
            <a:avLst/>
          </a:prstGeom>
        </p:spPr>
        <p:txBody>
          <a:bodyPr anchor="t" rtlCol="false" tIns="0" lIns="0" bIns="0" rIns="0">
            <a:spAutoFit/>
          </a:bodyPr>
          <a:lstStyle/>
          <a:p>
            <a:pPr algn="just">
              <a:lnSpc>
                <a:spcPts val="2807"/>
              </a:lnSpc>
            </a:pPr>
            <a:r>
              <a:rPr lang="en-US" b="true" sz="2599">
                <a:solidFill>
                  <a:srgbClr val="15193E"/>
                </a:solidFill>
                <a:latin typeface="Codec Pro Ultra-Bold"/>
                <a:ea typeface="Codec Pro Ultra-Bold"/>
                <a:cs typeface="Codec Pro Ultra-Bold"/>
                <a:sym typeface="Codec Pro Ultra-Bold"/>
              </a:rPr>
              <a:t>RELACIÓN DIRECTA SOBRE NUESTRAS ÁREAS DE CONOCIMIENTO</a:t>
            </a:r>
          </a:p>
          <a:p>
            <a:pPr algn="just">
              <a:lnSpc>
                <a:spcPts val="2807"/>
              </a:lnSpc>
            </a:pPr>
          </a:p>
          <a:p>
            <a:pPr algn="just" marL="561336" indent="-280668" lvl="1">
              <a:lnSpc>
                <a:spcPts val="2807"/>
              </a:lnSpc>
              <a:buFont typeface="Arial"/>
              <a:buChar char="•"/>
            </a:pPr>
            <a:r>
              <a:rPr lang="en-US" b="true" sz="2599">
                <a:solidFill>
                  <a:srgbClr val="15193E"/>
                </a:solidFill>
                <a:latin typeface="Codec Pro Ultra-Bold"/>
                <a:ea typeface="Codec Pro Ultra-Bold"/>
                <a:cs typeface="Codec Pro Ultra-Bold"/>
                <a:sym typeface="Codec Pro Ultra-Bold"/>
              </a:rPr>
              <a:t>PROGRAMACIÓN </a:t>
            </a:r>
          </a:p>
          <a:p>
            <a:pPr algn="just" marL="561336" indent="-280668" lvl="1">
              <a:lnSpc>
                <a:spcPts val="2807"/>
              </a:lnSpc>
              <a:buFont typeface="Arial"/>
              <a:buChar char="•"/>
            </a:pPr>
            <a:r>
              <a:rPr lang="en-US" b="true" sz="2599">
                <a:solidFill>
                  <a:srgbClr val="15193E"/>
                </a:solidFill>
                <a:latin typeface="Codec Pro Ultra-Bold"/>
                <a:ea typeface="Codec Pro Ultra-Bold"/>
                <a:cs typeface="Codec Pro Ultra-Bold"/>
                <a:sym typeface="Codec Pro Ultra-Bold"/>
              </a:rPr>
              <a:t>GESTIÓN DE PROYECTOS</a:t>
            </a:r>
          </a:p>
          <a:p>
            <a:pPr algn="just" marL="561336" indent="-280668" lvl="1">
              <a:lnSpc>
                <a:spcPts val="2807"/>
              </a:lnSpc>
              <a:buFont typeface="Arial"/>
              <a:buChar char="•"/>
            </a:pPr>
            <a:r>
              <a:rPr lang="en-US" b="true" sz="2599">
                <a:solidFill>
                  <a:srgbClr val="15193E"/>
                </a:solidFill>
                <a:latin typeface="Codec Pro Ultra-Bold"/>
                <a:ea typeface="Codec Pro Ultra-Bold"/>
                <a:cs typeface="Codec Pro Ultra-Bold"/>
                <a:sym typeface="Codec Pro Ultra-Bold"/>
              </a:rPr>
              <a:t>CALIDAD DE SOFTWARE</a:t>
            </a:r>
          </a:p>
          <a:p>
            <a:pPr algn="just" marL="561336" indent="-280668" lvl="1">
              <a:lnSpc>
                <a:spcPts val="2807"/>
              </a:lnSpc>
              <a:buFont typeface="Arial"/>
              <a:buChar char="•"/>
            </a:pPr>
            <a:r>
              <a:rPr lang="en-US" b="true" sz="2599">
                <a:solidFill>
                  <a:srgbClr val="15193E"/>
                </a:solidFill>
                <a:latin typeface="Codec Pro Ultra-Bold"/>
                <a:ea typeface="Codec Pro Ultra-Bold"/>
                <a:cs typeface="Codec Pro Ultra-Bold"/>
                <a:sym typeface="Codec Pro Ultra-Bold"/>
              </a:rPr>
              <a:t>MODELAMIENTO Y PROGRAMACIÓN DE BASE DE DATOS</a:t>
            </a:r>
          </a:p>
          <a:p>
            <a:pPr algn="just">
              <a:lnSpc>
                <a:spcPts val="280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206068" y="-93577"/>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807825" y="1028700"/>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795794" y="4082795"/>
            <a:ext cx="3324572" cy="3469667"/>
          </a:xfrm>
          <a:custGeom>
            <a:avLst/>
            <a:gdLst/>
            <a:ahLst/>
            <a:cxnLst/>
            <a:rect r="r" b="b" t="t" l="l"/>
            <a:pathLst>
              <a:path h="3469667" w="3324572">
                <a:moveTo>
                  <a:pt x="0" y="0"/>
                </a:moveTo>
                <a:lnTo>
                  <a:pt x="3324572" y="0"/>
                </a:lnTo>
                <a:lnTo>
                  <a:pt x="3324572" y="3469667"/>
                </a:lnTo>
                <a:lnTo>
                  <a:pt x="0" y="3469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2369998" y="4607744"/>
            <a:ext cx="2458758" cy="2419769"/>
          </a:xfrm>
          <a:custGeom>
            <a:avLst/>
            <a:gdLst/>
            <a:ahLst/>
            <a:cxnLst/>
            <a:rect r="r" b="b" t="t" l="l"/>
            <a:pathLst>
              <a:path h="2419769" w="2458758">
                <a:moveTo>
                  <a:pt x="0" y="0"/>
                </a:moveTo>
                <a:lnTo>
                  <a:pt x="2458758" y="0"/>
                </a:lnTo>
                <a:lnTo>
                  <a:pt x="2458758" y="2419768"/>
                </a:lnTo>
                <a:lnTo>
                  <a:pt x="0" y="24197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3917" y="1783373"/>
            <a:ext cx="13119153" cy="1670135"/>
          </a:xfrm>
          <a:prstGeom prst="rect">
            <a:avLst/>
          </a:prstGeom>
        </p:spPr>
        <p:txBody>
          <a:bodyPr anchor="t" rtlCol="false" tIns="0" lIns="0" bIns="0" rIns="0">
            <a:spAutoFit/>
          </a:bodyPr>
          <a:lstStyle/>
          <a:p>
            <a:pPr algn="ctr">
              <a:lnSpc>
                <a:spcPts val="6058"/>
              </a:lnSpc>
            </a:pPr>
            <a:r>
              <a:rPr lang="en-US" b="true" sz="6444">
                <a:solidFill>
                  <a:srgbClr val="15193E"/>
                </a:solidFill>
                <a:latin typeface="Codec Pro Ultra-Bold"/>
                <a:ea typeface="Codec Pro Ultra-Bold"/>
                <a:cs typeface="Codec Pro Ultra-Bold"/>
                <a:sym typeface="Codec Pro Ultra-Bold"/>
              </a:rPr>
              <a:t>FACTIBILIDAD DE PROYECTO Y TIEMPO DE REALIZACIÓN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206068" y="-93577"/>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807825" y="1028700"/>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422733" y="4680619"/>
            <a:ext cx="3442533" cy="3442533"/>
          </a:xfrm>
          <a:custGeom>
            <a:avLst/>
            <a:gdLst/>
            <a:ahLst/>
            <a:cxnLst/>
            <a:rect r="r" b="b" t="t" l="l"/>
            <a:pathLst>
              <a:path h="3442533" w="3442533">
                <a:moveTo>
                  <a:pt x="0" y="0"/>
                </a:moveTo>
                <a:lnTo>
                  <a:pt x="3442534" y="0"/>
                </a:lnTo>
                <a:lnTo>
                  <a:pt x="3442534" y="3442533"/>
                </a:lnTo>
                <a:lnTo>
                  <a:pt x="0" y="3442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725388" y="2667263"/>
            <a:ext cx="13119153" cy="1701165"/>
          </a:xfrm>
          <a:prstGeom prst="rect">
            <a:avLst/>
          </a:prstGeom>
        </p:spPr>
        <p:txBody>
          <a:bodyPr anchor="t" rtlCol="false" tIns="0" lIns="0" bIns="0" rIns="0">
            <a:spAutoFit/>
          </a:bodyPr>
          <a:lstStyle/>
          <a:p>
            <a:pPr algn="ctr">
              <a:lnSpc>
                <a:spcPts val="11280"/>
              </a:lnSpc>
            </a:pPr>
            <a:r>
              <a:rPr lang="en-US" b="true" sz="12000">
                <a:solidFill>
                  <a:srgbClr val="15193E"/>
                </a:solidFill>
                <a:latin typeface="Codec Pro Ultra-Bold"/>
                <a:ea typeface="Codec Pro Ultra-Bold"/>
                <a:cs typeface="Codec Pro Ultra-Bold"/>
                <a:sym typeface="Codec Pro Ultra-Bold"/>
              </a:rPr>
              <a:t>CONCLUSIÓN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C69F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61935" y="695244"/>
            <a:ext cx="16764130" cy="8896513"/>
          </a:xfrm>
          <a:custGeom>
            <a:avLst/>
            <a:gdLst/>
            <a:ahLst/>
            <a:cxnLst/>
            <a:rect r="r" b="b" t="t" l="l"/>
            <a:pathLst>
              <a:path h="8896513" w="16764130">
                <a:moveTo>
                  <a:pt x="0" y="0"/>
                </a:moveTo>
                <a:lnTo>
                  <a:pt x="16764130" y="0"/>
                </a:lnTo>
                <a:lnTo>
                  <a:pt x="16764130" y="8896512"/>
                </a:lnTo>
                <a:lnTo>
                  <a:pt x="0" y="8896512"/>
                </a:lnTo>
                <a:lnTo>
                  <a:pt x="0" y="0"/>
                </a:lnTo>
                <a:close/>
              </a:path>
            </a:pathLst>
          </a:custGeom>
          <a:blipFill>
            <a:blip r:embed="rId2">
              <a:alphaModFix amt="37000"/>
            </a:blip>
            <a:stretch>
              <a:fillRect l="0" t="-12419" r="0" b="-12419"/>
            </a:stretch>
          </a:blipFill>
        </p:spPr>
      </p:sp>
      <p:grpSp>
        <p:nvGrpSpPr>
          <p:cNvPr name="Group 3" id="3"/>
          <p:cNvGrpSpPr/>
          <p:nvPr/>
        </p:nvGrpSpPr>
        <p:grpSpPr>
          <a:xfrm rot="0">
            <a:off x="2475560" y="1028700"/>
            <a:ext cx="9032792" cy="8229600"/>
            <a:chOff x="0" y="0"/>
            <a:chExt cx="2379007" cy="2167467"/>
          </a:xfrm>
        </p:grpSpPr>
        <p:sp>
          <p:nvSpPr>
            <p:cNvPr name="Freeform 4" id="4"/>
            <p:cNvSpPr/>
            <p:nvPr/>
          </p:nvSpPr>
          <p:spPr>
            <a:xfrm flipH="false" flipV="false" rot="0">
              <a:off x="0" y="0"/>
              <a:ext cx="2379007" cy="2167467"/>
            </a:xfrm>
            <a:custGeom>
              <a:avLst/>
              <a:gdLst/>
              <a:ahLst/>
              <a:cxnLst/>
              <a:rect r="r" b="b" t="t" l="l"/>
              <a:pathLst>
                <a:path h="2167467" w="2379007">
                  <a:moveTo>
                    <a:pt x="27427" y="0"/>
                  </a:moveTo>
                  <a:lnTo>
                    <a:pt x="2351580" y="0"/>
                  </a:lnTo>
                  <a:cubicBezTo>
                    <a:pt x="2366728" y="0"/>
                    <a:pt x="2379007" y="12279"/>
                    <a:pt x="2379007" y="27427"/>
                  </a:cubicBezTo>
                  <a:lnTo>
                    <a:pt x="2379007" y="2140040"/>
                  </a:lnTo>
                  <a:cubicBezTo>
                    <a:pt x="2379007" y="2155187"/>
                    <a:pt x="2366728" y="2167467"/>
                    <a:pt x="2351580" y="2167467"/>
                  </a:cubicBezTo>
                  <a:lnTo>
                    <a:pt x="27427" y="2167467"/>
                  </a:lnTo>
                  <a:cubicBezTo>
                    <a:pt x="12279" y="2167467"/>
                    <a:pt x="0" y="2155187"/>
                    <a:pt x="0" y="2140040"/>
                  </a:cubicBezTo>
                  <a:lnTo>
                    <a:pt x="0" y="27427"/>
                  </a:lnTo>
                  <a:cubicBezTo>
                    <a:pt x="0" y="12279"/>
                    <a:pt x="12279" y="0"/>
                    <a:pt x="27427" y="0"/>
                  </a:cubicBezTo>
                  <a:close/>
                </a:path>
              </a:pathLst>
            </a:custGeom>
            <a:solidFill>
              <a:srgbClr val="E4E5EC"/>
            </a:solidFill>
          </p:spPr>
        </p:sp>
        <p:sp>
          <p:nvSpPr>
            <p:cNvPr name="TextBox 5" id="5"/>
            <p:cNvSpPr txBox="true"/>
            <p:nvPr/>
          </p:nvSpPr>
          <p:spPr>
            <a:xfrm>
              <a:off x="0" y="-38100"/>
              <a:ext cx="2379007"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277822" y="3203617"/>
            <a:ext cx="4932944"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NUESTRO</a:t>
            </a:r>
          </a:p>
        </p:txBody>
      </p:sp>
      <p:sp>
        <p:nvSpPr>
          <p:cNvPr name="TextBox 7" id="7"/>
          <p:cNvSpPr txBox="true"/>
          <p:nvPr/>
        </p:nvSpPr>
        <p:spPr>
          <a:xfrm rot="0">
            <a:off x="3277822" y="4117598"/>
            <a:ext cx="4932944"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PROYECTO</a:t>
            </a:r>
          </a:p>
        </p:txBody>
      </p:sp>
      <p:sp>
        <p:nvSpPr>
          <p:cNvPr name="TextBox 8" id="8"/>
          <p:cNvSpPr txBox="true"/>
          <p:nvPr/>
        </p:nvSpPr>
        <p:spPr>
          <a:xfrm rot="0">
            <a:off x="2923649" y="5739240"/>
            <a:ext cx="8136614" cy="2266950"/>
          </a:xfrm>
          <a:prstGeom prst="rect">
            <a:avLst/>
          </a:prstGeom>
        </p:spPr>
        <p:txBody>
          <a:bodyPr anchor="t" rtlCol="false" tIns="0" lIns="0" bIns="0" rIns="0">
            <a:spAutoFit/>
          </a:bodyPr>
          <a:lstStyle/>
          <a:p>
            <a:pPr algn="l">
              <a:lnSpc>
                <a:spcPts val="2999"/>
              </a:lnSpc>
            </a:pPr>
            <a:r>
              <a:rPr lang="en-US" sz="2499">
                <a:solidFill>
                  <a:srgbClr val="15193E"/>
                </a:solidFill>
                <a:latin typeface="Codec Pro"/>
                <a:ea typeface="Codec Pro"/>
                <a:cs typeface="Codec Pro"/>
                <a:sym typeface="Codec Pro"/>
              </a:rPr>
              <a:t>Nuestro proyecto consta del desarrollo de una aplicación móvil, para los motociclistas de Chile, la cual ayudará en la optimización de rutas, facilitando la localización de otros motociclistas, puntos de ventas, reportes de accidentes y un sistema de compras</a:t>
            </a:r>
          </a:p>
        </p:txBody>
      </p:sp>
      <p:sp>
        <p:nvSpPr>
          <p:cNvPr name="Freeform 9" id="9"/>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C69F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61935" y="695244"/>
            <a:ext cx="16764130" cy="8896513"/>
          </a:xfrm>
          <a:custGeom>
            <a:avLst/>
            <a:gdLst/>
            <a:ahLst/>
            <a:cxnLst/>
            <a:rect r="r" b="b" t="t" l="l"/>
            <a:pathLst>
              <a:path h="8896513" w="16764130">
                <a:moveTo>
                  <a:pt x="0" y="0"/>
                </a:moveTo>
                <a:lnTo>
                  <a:pt x="16764130" y="0"/>
                </a:lnTo>
                <a:lnTo>
                  <a:pt x="16764130" y="8896512"/>
                </a:lnTo>
                <a:lnTo>
                  <a:pt x="0" y="8896512"/>
                </a:lnTo>
                <a:lnTo>
                  <a:pt x="0" y="0"/>
                </a:lnTo>
                <a:close/>
              </a:path>
            </a:pathLst>
          </a:custGeom>
          <a:blipFill>
            <a:blip r:embed="rId2">
              <a:alphaModFix amt="37000"/>
            </a:blip>
            <a:stretch>
              <a:fillRect l="0" t="-12419" r="0" b="-12419"/>
            </a:stretch>
          </a:blipFill>
        </p:spPr>
      </p:sp>
      <p:grpSp>
        <p:nvGrpSpPr>
          <p:cNvPr name="Group 3" id="3"/>
          <p:cNvGrpSpPr/>
          <p:nvPr/>
        </p:nvGrpSpPr>
        <p:grpSpPr>
          <a:xfrm rot="0">
            <a:off x="2475560" y="1028700"/>
            <a:ext cx="13256923" cy="8229600"/>
            <a:chOff x="0" y="0"/>
            <a:chExt cx="3491535" cy="2167467"/>
          </a:xfrm>
        </p:grpSpPr>
        <p:sp>
          <p:nvSpPr>
            <p:cNvPr name="Freeform 4" id="4"/>
            <p:cNvSpPr/>
            <p:nvPr/>
          </p:nvSpPr>
          <p:spPr>
            <a:xfrm flipH="false" flipV="false" rot="0">
              <a:off x="0" y="0"/>
              <a:ext cx="3491535" cy="2167467"/>
            </a:xfrm>
            <a:custGeom>
              <a:avLst/>
              <a:gdLst/>
              <a:ahLst/>
              <a:cxnLst/>
              <a:rect r="r" b="b" t="t" l="l"/>
              <a:pathLst>
                <a:path h="2167467" w="3491535">
                  <a:moveTo>
                    <a:pt x="18688" y="0"/>
                  </a:moveTo>
                  <a:lnTo>
                    <a:pt x="3472848" y="0"/>
                  </a:lnTo>
                  <a:cubicBezTo>
                    <a:pt x="3483168" y="0"/>
                    <a:pt x="3491535" y="8367"/>
                    <a:pt x="3491535" y="18688"/>
                  </a:cubicBezTo>
                  <a:lnTo>
                    <a:pt x="3491535" y="2148779"/>
                  </a:lnTo>
                  <a:cubicBezTo>
                    <a:pt x="3491535" y="2159100"/>
                    <a:pt x="3483168" y="2167467"/>
                    <a:pt x="3472848" y="2167467"/>
                  </a:cubicBezTo>
                  <a:lnTo>
                    <a:pt x="18688" y="2167467"/>
                  </a:lnTo>
                  <a:cubicBezTo>
                    <a:pt x="8367" y="2167467"/>
                    <a:pt x="0" y="2159100"/>
                    <a:pt x="0" y="2148779"/>
                  </a:cubicBezTo>
                  <a:lnTo>
                    <a:pt x="0" y="18688"/>
                  </a:lnTo>
                  <a:cubicBezTo>
                    <a:pt x="0" y="8367"/>
                    <a:pt x="8367" y="0"/>
                    <a:pt x="18688" y="0"/>
                  </a:cubicBezTo>
                  <a:close/>
                </a:path>
              </a:pathLst>
            </a:custGeom>
            <a:solidFill>
              <a:srgbClr val="E4E5EC"/>
            </a:solidFill>
          </p:spPr>
        </p:sp>
        <p:sp>
          <p:nvSpPr>
            <p:cNvPr name="TextBox 5" id="5"/>
            <p:cNvSpPr txBox="true"/>
            <p:nvPr/>
          </p:nvSpPr>
          <p:spPr>
            <a:xfrm>
              <a:off x="0" y="-38100"/>
              <a:ext cx="3491535"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211056" y="1393694"/>
            <a:ext cx="6846227" cy="1687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RELACIÓN PROYECTO APT</a:t>
            </a:r>
          </a:p>
        </p:txBody>
      </p:sp>
      <p:sp>
        <p:nvSpPr>
          <p:cNvPr name="TextBox 7" id="7"/>
          <p:cNvSpPr txBox="true"/>
          <p:nvPr/>
        </p:nvSpPr>
        <p:spPr>
          <a:xfrm rot="0">
            <a:off x="4171077" y="3414451"/>
            <a:ext cx="4932944" cy="940175"/>
          </a:xfrm>
          <a:prstGeom prst="rect">
            <a:avLst/>
          </a:prstGeom>
        </p:spPr>
        <p:txBody>
          <a:bodyPr anchor="t" rtlCol="false" tIns="0" lIns="0" bIns="0" rIns="0">
            <a:spAutoFit/>
          </a:bodyPr>
          <a:lstStyle/>
          <a:p>
            <a:pPr algn="l">
              <a:lnSpc>
                <a:spcPts val="3391"/>
              </a:lnSpc>
            </a:pPr>
            <a:r>
              <a:rPr lang="en-US" sz="3607" b="true">
                <a:solidFill>
                  <a:srgbClr val="FFB02C"/>
                </a:solidFill>
                <a:latin typeface="Codec Pro Ultra-Bold"/>
                <a:ea typeface="Codec Pro Ultra-Bold"/>
                <a:cs typeface="Codec Pro Ultra-Bold"/>
                <a:sym typeface="Codec Pro Ultra-Bold"/>
              </a:rPr>
              <a:t>CON EL PERFIL DE EGRESO</a:t>
            </a:r>
          </a:p>
        </p:txBody>
      </p:sp>
      <p:sp>
        <p:nvSpPr>
          <p:cNvPr name="TextBox 8" id="8"/>
          <p:cNvSpPr txBox="true"/>
          <p:nvPr/>
        </p:nvSpPr>
        <p:spPr>
          <a:xfrm rot="0">
            <a:off x="3311497" y="5105400"/>
            <a:ext cx="11665005" cy="3009900"/>
          </a:xfrm>
          <a:prstGeom prst="rect">
            <a:avLst/>
          </a:prstGeom>
        </p:spPr>
        <p:txBody>
          <a:bodyPr anchor="t" rtlCol="false" tIns="0" lIns="0" bIns="0" rIns="0">
            <a:spAutoFit/>
          </a:bodyPr>
          <a:lstStyle/>
          <a:p>
            <a:pPr algn="l">
              <a:lnSpc>
                <a:spcPts val="2999"/>
              </a:lnSpc>
            </a:pPr>
            <a:r>
              <a:rPr lang="en-US" sz="2499">
                <a:solidFill>
                  <a:srgbClr val="15193E"/>
                </a:solidFill>
                <a:latin typeface="Codec Pro"/>
                <a:ea typeface="Codec Pro"/>
                <a:cs typeface="Codec Pro"/>
                <a:sym typeface="Codec Pro"/>
              </a:rPr>
              <a:t>El proyecto Apt es una excelente oportunidad para aplicar y fortalecer las competencias adquiridas a lo largo de la carrera, demostrando la capacidad de integrar conocimientos teóricos y prácticos en un contexto real al desarrollo de software. Esto no permitirá implementar mejoras futuras que sean de utilidad general. Ademas este proyecto esta completamente alineado con nuestro perfil de egreso, ya que nos brinda la oportunidad de aplicar diversas competencias aprendidas en la carrera, tanto en programación como gestión.</a:t>
            </a:r>
          </a:p>
        </p:txBody>
      </p:sp>
      <p:sp>
        <p:nvSpPr>
          <p:cNvPr name="Freeform 9" id="9"/>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C69F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61935" y="695244"/>
            <a:ext cx="16764130" cy="8896513"/>
          </a:xfrm>
          <a:custGeom>
            <a:avLst/>
            <a:gdLst/>
            <a:ahLst/>
            <a:cxnLst/>
            <a:rect r="r" b="b" t="t" l="l"/>
            <a:pathLst>
              <a:path h="8896513" w="16764130">
                <a:moveTo>
                  <a:pt x="0" y="0"/>
                </a:moveTo>
                <a:lnTo>
                  <a:pt x="16764130" y="0"/>
                </a:lnTo>
                <a:lnTo>
                  <a:pt x="16764130" y="8896512"/>
                </a:lnTo>
                <a:lnTo>
                  <a:pt x="0" y="8896512"/>
                </a:lnTo>
                <a:lnTo>
                  <a:pt x="0" y="0"/>
                </a:lnTo>
                <a:close/>
              </a:path>
            </a:pathLst>
          </a:custGeom>
          <a:blipFill>
            <a:blip r:embed="rId2">
              <a:alphaModFix amt="37000"/>
            </a:blip>
            <a:stretch>
              <a:fillRect l="0" t="-12419" r="0" b="-12419"/>
            </a:stretch>
          </a:blipFill>
        </p:spPr>
      </p:sp>
      <p:grpSp>
        <p:nvGrpSpPr>
          <p:cNvPr name="Group 3" id="3"/>
          <p:cNvGrpSpPr/>
          <p:nvPr/>
        </p:nvGrpSpPr>
        <p:grpSpPr>
          <a:xfrm rot="0">
            <a:off x="2475560" y="1028700"/>
            <a:ext cx="13256923" cy="8229600"/>
            <a:chOff x="0" y="0"/>
            <a:chExt cx="3491535" cy="2167467"/>
          </a:xfrm>
        </p:grpSpPr>
        <p:sp>
          <p:nvSpPr>
            <p:cNvPr name="Freeform 4" id="4"/>
            <p:cNvSpPr/>
            <p:nvPr/>
          </p:nvSpPr>
          <p:spPr>
            <a:xfrm flipH="false" flipV="false" rot="0">
              <a:off x="0" y="0"/>
              <a:ext cx="3491535" cy="2167467"/>
            </a:xfrm>
            <a:custGeom>
              <a:avLst/>
              <a:gdLst/>
              <a:ahLst/>
              <a:cxnLst/>
              <a:rect r="r" b="b" t="t" l="l"/>
              <a:pathLst>
                <a:path h="2167467" w="3491535">
                  <a:moveTo>
                    <a:pt x="18688" y="0"/>
                  </a:moveTo>
                  <a:lnTo>
                    <a:pt x="3472848" y="0"/>
                  </a:lnTo>
                  <a:cubicBezTo>
                    <a:pt x="3483168" y="0"/>
                    <a:pt x="3491535" y="8367"/>
                    <a:pt x="3491535" y="18688"/>
                  </a:cubicBezTo>
                  <a:lnTo>
                    <a:pt x="3491535" y="2148779"/>
                  </a:lnTo>
                  <a:cubicBezTo>
                    <a:pt x="3491535" y="2159100"/>
                    <a:pt x="3483168" y="2167467"/>
                    <a:pt x="3472848" y="2167467"/>
                  </a:cubicBezTo>
                  <a:lnTo>
                    <a:pt x="18688" y="2167467"/>
                  </a:lnTo>
                  <a:cubicBezTo>
                    <a:pt x="8367" y="2167467"/>
                    <a:pt x="0" y="2159100"/>
                    <a:pt x="0" y="2148779"/>
                  </a:cubicBezTo>
                  <a:lnTo>
                    <a:pt x="0" y="18688"/>
                  </a:lnTo>
                  <a:cubicBezTo>
                    <a:pt x="0" y="8367"/>
                    <a:pt x="8367" y="0"/>
                    <a:pt x="18688" y="0"/>
                  </a:cubicBezTo>
                  <a:close/>
                </a:path>
              </a:pathLst>
            </a:custGeom>
            <a:solidFill>
              <a:srgbClr val="E4E5EC"/>
            </a:solidFill>
          </p:spPr>
        </p:sp>
        <p:sp>
          <p:nvSpPr>
            <p:cNvPr name="TextBox 5" id="5"/>
            <p:cNvSpPr txBox="true"/>
            <p:nvPr/>
          </p:nvSpPr>
          <p:spPr>
            <a:xfrm>
              <a:off x="0" y="-38100"/>
              <a:ext cx="3491535"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211056" y="1393694"/>
            <a:ext cx="11521427" cy="1981455"/>
          </a:xfrm>
          <a:prstGeom prst="rect">
            <a:avLst/>
          </a:prstGeom>
        </p:spPr>
        <p:txBody>
          <a:bodyPr anchor="t" rtlCol="false" tIns="0" lIns="0" bIns="0" rIns="0">
            <a:spAutoFit/>
          </a:bodyPr>
          <a:lstStyle/>
          <a:p>
            <a:pPr algn="l">
              <a:lnSpc>
                <a:spcPts val="4888"/>
              </a:lnSpc>
            </a:pPr>
            <a:r>
              <a:rPr lang="en-US" sz="5200" b="true">
                <a:solidFill>
                  <a:srgbClr val="15193E"/>
                </a:solidFill>
                <a:latin typeface="Codec Pro Ultra-Bold"/>
                <a:ea typeface="Codec Pro Ultra-Bold"/>
                <a:cs typeface="Codec Pro Ultra-Bold"/>
                <a:sym typeface="Codec Pro Ultra-Bold"/>
              </a:rPr>
              <a:t>¿POR QUÉ EL PROYECTO ES FACTIBLE DE REALIZAR EN EL MARCO DE LA ASIGNATURA</a:t>
            </a:r>
          </a:p>
        </p:txBody>
      </p:sp>
      <p:sp>
        <p:nvSpPr>
          <p:cNvPr name="Freeform 7" id="7"/>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674343" y="4690427"/>
            <a:ext cx="13256923" cy="905508"/>
          </a:xfrm>
          <a:prstGeom prst="rect">
            <a:avLst/>
          </a:prstGeom>
        </p:spPr>
        <p:txBody>
          <a:bodyPr anchor="t" rtlCol="false" tIns="0" lIns="0" bIns="0" rIns="0">
            <a:spAutoFit/>
          </a:bodyPr>
          <a:lstStyle/>
          <a:p>
            <a:pPr algn="just">
              <a:lnSpc>
                <a:spcPts val="3640"/>
              </a:lnSpc>
            </a:pPr>
            <a:r>
              <a:rPr lang="en-US" sz="2600" b="true">
                <a:solidFill>
                  <a:srgbClr val="000000"/>
                </a:solidFill>
                <a:latin typeface="Open Sans Bold"/>
                <a:ea typeface="Open Sans Bold"/>
                <a:cs typeface="Open Sans Bold"/>
                <a:sym typeface="Open Sans Bold"/>
              </a:rPr>
              <a:t>El proyecto es factible dentro del marco de asignatura , debido a que combina un enfoque bien definido, una metodologia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994745" y="53130"/>
            <a:ext cx="10233870" cy="10233870"/>
          </a:xfrm>
          <a:custGeom>
            <a:avLst/>
            <a:gdLst/>
            <a:ahLst/>
            <a:cxnLst/>
            <a:rect r="r" b="b" t="t" l="l"/>
            <a:pathLst>
              <a:path h="10233870" w="10233870">
                <a:moveTo>
                  <a:pt x="0" y="0"/>
                </a:moveTo>
                <a:lnTo>
                  <a:pt x="10233870" y="0"/>
                </a:lnTo>
                <a:lnTo>
                  <a:pt x="10233870" y="10233870"/>
                </a:lnTo>
                <a:lnTo>
                  <a:pt x="0" y="10233870"/>
                </a:lnTo>
                <a:lnTo>
                  <a:pt x="0" y="0"/>
                </a:lnTo>
                <a:close/>
              </a:path>
            </a:pathLst>
          </a:custGeom>
          <a:blipFill>
            <a:blip r:embed="rId2"/>
            <a:stretch>
              <a:fillRect l="0" t="0" r="0" b="0"/>
            </a:stretch>
          </a:blipFill>
        </p:spPr>
      </p:sp>
      <p:grpSp>
        <p:nvGrpSpPr>
          <p:cNvPr name="Group 3" id="3"/>
          <p:cNvGrpSpPr/>
          <p:nvPr/>
        </p:nvGrpSpPr>
        <p:grpSpPr>
          <a:xfrm rot="0">
            <a:off x="7172572" y="3640153"/>
            <a:ext cx="8510222" cy="3729551"/>
            <a:chOff x="0" y="0"/>
            <a:chExt cx="2536586" cy="1111643"/>
          </a:xfrm>
        </p:grpSpPr>
        <p:sp>
          <p:nvSpPr>
            <p:cNvPr name="Freeform 4" id="4"/>
            <p:cNvSpPr/>
            <p:nvPr/>
          </p:nvSpPr>
          <p:spPr>
            <a:xfrm flipH="false" flipV="false" rot="0">
              <a:off x="0" y="0"/>
              <a:ext cx="2536586" cy="1111643"/>
            </a:xfrm>
            <a:custGeom>
              <a:avLst/>
              <a:gdLst/>
              <a:ahLst/>
              <a:cxnLst/>
              <a:rect r="r" b="b" t="t" l="l"/>
              <a:pathLst>
                <a:path h="1111643" w="2536586">
                  <a:moveTo>
                    <a:pt x="20014" y="0"/>
                  </a:moveTo>
                  <a:lnTo>
                    <a:pt x="2516573" y="0"/>
                  </a:lnTo>
                  <a:cubicBezTo>
                    <a:pt x="2521881" y="0"/>
                    <a:pt x="2526971" y="2109"/>
                    <a:pt x="2530725" y="5862"/>
                  </a:cubicBezTo>
                  <a:cubicBezTo>
                    <a:pt x="2534478" y="9615"/>
                    <a:pt x="2536586" y="14706"/>
                    <a:pt x="2536586" y="20014"/>
                  </a:cubicBezTo>
                  <a:lnTo>
                    <a:pt x="2536586" y="1091629"/>
                  </a:lnTo>
                  <a:cubicBezTo>
                    <a:pt x="2536586" y="1096937"/>
                    <a:pt x="2534478" y="1102028"/>
                    <a:pt x="2530725" y="1105781"/>
                  </a:cubicBezTo>
                  <a:cubicBezTo>
                    <a:pt x="2526971" y="1109534"/>
                    <a:pt x="2521881" y="1111643"/>
                    <a:pt x="2516573" y="1111643"/>
                  </a:cubicBezTo>
                  <a:lnTo>
                    <a:pt x="20014" y="1111643"/>
                  </a:lnTo>
                  <a:cubicBezTo>
                    <a:pt x="14706" y="1111643"/>
                    <a:pt x="9615" y="1109534"/>
                    <a:pt x="5862" y="1105781"/>
                  </a:cubicBezTo>
                  <a:cubicBezTo>
                    <a:pt x="2109" y="1102028"/>
                    <a:pt x="0" y="1096937"/>
                    <a:pt x="0" y="1091629"/>
                  </a:cubicBezTo>
                  <a:lnTo>
                    <a:pt x="0" y="20014"/>
                  </a:lnTo>
                  <a:cubicBezTo>
                    <a:pt x="0" y="14706"/>
                    <a:pt x="2109" y="9615"/>
                    <a:pt x="5862" y="5862"/>
                  </a:cubicBezTo>
                  <a:cubicBezTo>
                    <a:pt x="9615" y="2109"/>
                    <a:pt x="14706" y="0"/>
                    <a:pt x="20014" y="0"/>
                  </a:cubicBezTo>
                  <a:close/>
                </a:path>
              </a:pathLst>
            </a:custGeom>
            <a:solidFill>
              <a:srgbClr val="5666F8"/>
            </a:solidFill>
          </p:spPr>
        </p:sp>
        <p:sp>
          <p:nvSpPr>
            <p:cNvPr name="TextBox 5" id="5"/>
            <p:cNvSpPr txBox="true"/>
            <p:nvPr/>
          </p:nvSpPr>
          <p:spPr>
            <a:xfrm>
              <a:off x="0" y="-38100"/>
              <a:ext cx="2536586" cy="114974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15682795" y="-549566"/>
            <a:ext cx="2789693" cy="1658599"/>
          </a:xfrm>
          <a:custGeom>
            <a:avLst/>
            <a:gdLst/>
            <a:ahLst/>
            <a:cxnLst/>
            <a:rect r="r" b="b" t="t" l="l"/>
            <a:pathLst>
              <a:path h="1658599" w="2789693">
                <a:moveTo>
                  <a:pt x="2789692" y="0"/>
                </a:moveTo>
                <a:lnTo>
                  <a:pt x="0" y="0"/>
                </a:lnTo>
                <a:lnTo>
                  <a:pt x="0" y="1658599"/>
                </a:lnTo>
                <a:lnTo>
                  <a:pt x="2789692" y="1658599"/>
                </a:lnTo>
                <a:lnTo>
                  <a:pt x="278969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314428" y="4148677"/>
            <a:ext cx="1392820" cy="810368"/>
          </a:xfrm>
          <a:custGeom>
            <a:avLst/>
            <a:gdLst/>
            <a:ahLst/>
            <a:cxnLst/>
            <a:rect r="r" b="b" t="t" l="l"/>
            <a:pathLst>
              <a:path h="810368" w="1392820">
                <a:moveTo>
                  <a:pt x="0" y="0"/>
                </a:moveTo>
                <a:lnTo>
                  <a:pt x="1392821" y="0"/>
                </a:lnTo>
                <a:lnTo>
                  <a:pt x="1392821" y="810368"/>
                </a:lnTo>
                <a:lnTo>
                  <a:pt x="0" y="810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789801" y="4475942"/>
            <a:ext cx="2442075" cy="2442075"/>
          </a:xfrm>
          <a:custGeom>
            <a:avLst/>
            <a:gdLst/>
            <a:ahLst/>
            <a:cxnLst/>
            <a:rect r="r" b="b" t="t" l="l"/>
            <a:pathLst>
              <a:path h="2442075" w="2442075">
                <a:moveTo>
                  <a:pt x="0" y="0"/>
                </a:moveTo>
                <a:lnTo>
                  <a:pt x="2442075" y="0"/>
                </a:lnTo>
                <a:lnTo>
                  <a:pt x="2442075" y="2442074"/>
                </a:lnTo>
                <a:lnTo>
                  <a:pt x="0" y="24420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8996476" y="781168"/>
            <a:ext cx="5020450" cy="1066799"/>
          </a:xfrm>
          <a:prstGeom prst="rect">
            <a:avLst/>
          </a:prstGeom>
        </p:spPr>
        <p:txBody>
          <a:bodyPr anchor="t" rtlCol="false" tIns="0" lIns="0" bIns="0" rIns="0">
            <a:spAutoFit/>
          </a:bodyPr>
          <a:lstStyle/>
          <a:p>
            <a:pPr algn="l">
              <a:lnSpc>
                <a:spcPts val="7049"/>
              </a:lnSpc>
            </a:pPr>
            <a:r>
              <a:rPr lang="en-US" sz="7499" b="true">
                <a:solidFill>
                  <a:srgbClr val="15193E"/>
                </a:solidFill>
                <a:latin typeface="Codec Pro Ultra-Bold"/>
                <a:ea typeface="Codec Pro Ultra-Bold"/>
                <a:cs typeface="Codec Pro Ultra-Bold"/>
                <a:sym typeface="Codec Pro Ultra-Bold"/>
              </a:rPr>
              <a:t>PÚBLICO</a:t>
            </a:r>
          </a:p>
        </p:txBody>
      </p:sp>
      <p:sp>
        <p:nvSpPr>
          <p:cNvPr name="TextBox 15" id="15"/>
          <p:cNvSpPr txBox="true"/>
          <p:nvPr/>
        </p:nvSpPr>
        <p:spPr>
          <a:xfrm rot="0">
            <a:off x="9144000" y="1567355"/>
            <a:ext cx="5020450" cy="1066799"/>
          </a:xfrm>
          <a:prstGeom prst="rect">
            <a:avLst/>
          </a:prstGeom>
        </p:spPr>
        <p:txBody>
          <a:bodyPr anchor="t" rtlCol="false" tIns="0" lIns="0" bIns="0" rIns="0">
            <a:spAutoFit/>
          </a:bodyPr>
          <a:lstStyle/>
          <a:p>
            <a:pPr algn="l">
              <a:lnSpc>
                <a:spcPts val="7049"/>
              </a:lnSpc>
            </a:pPr>
            <a:r>
              <a:rPr lang="en-US" sz="7499" b="true">
                <a:solidFill>
                  <a:srgbClr val="FFB02C"/>
                </a:solidFill>
                <a:latin typeface="Codec Pro Ultra-Bold"/>
                <a:ea typeface="Codec Pro Ultra-Bold"/>
                <a:cs typeface="Codec Pro Ultra-Bold"/>
                <a:sym typeface="Codec Pro Ultra-Bold"/>
              </a:rPr>
              <a:t>OBJETIVO</a:t>
            </a:r>
          </a:p>
        </p:txBody>
      </p:sp>
      <p:sp>
        <p:nvSpPr>
          <p:cNvPr name="TextBox 16" id="16"/>
          <p:cNvSpPr txBox="true"/>
          <p:nvPr/>
        </p:nvSpPr>
        <p:spPr>
          <a:xfrm rot="0">
            <a:off x="8996476" y="7503054"/>
            <a:ext cx="6575582" cy="66675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Además de la creciente cantidad de clubes motoqueros con fines recreativos </a:t>
            </a:r>
          </a:p>
        </p:txBody>
      </p:sp>
      <p:sp>
        <p:nvSpPr>
          <p:cNvPr name="TextBox 17" id="17"/>
          <p:cNvSpPr txBox="true"/>
          <p:nvPr/>
        </p:nvSpPr>
        <p:spPr>
          <a:xfrm rot="0">
            <a:off x="7352580" y="5649354"/>
            <a:ext cx="3437221" cy="1344520"/>
          </a:xfrm>
          <a:prstGeom prst="rect">
            <a:avLst/>
          </a:prstGeom>
        </p:spPr>
        <p:txBody>
          <a:bodyPr anchor="t" rtlCol="false" tIns="0" lIns="0" bIns="0" rIns="0">
            <a:spAutoFit/>
          </a:bodyPr>
          <a:lstStyle/>
          <a:p>
            <a:pPr algn="l">
              <a:lnSpc>
                <a:spcPts val="3384"/>
              </a:lnSpc>
            </a:pPr>
            <a:r>
              <a:rPr lang="en-US" sz="2892" b="true">
                <a:solidFill>
                  <a:srgbClr val="F0F2FD"/>
                </a:solidFill>
                <a:latin typeface="Codec Pro Ultra-Bold"/>
                <a:ea typeface="Codec Pro Ultra-Bold"/>
                <a:cs typeface="Codec Pro Ultra-Bold"/>
                <a:sym typeface="Codec Pro Ultra-Bold"/>
              </a:rPr>
              <a:t>INCREMENTO DEL PARQUE MOTRIZ DESDE 2020</a:t>
            </a:r>
          </a:p>
        </p:txBody>
      </p:sp>
      <p:sp>
        <p:nvSpPr>
          <p:cNvPr name="TextBox 18" id="18"/>
          <p:cNvSpPr txBox="true"/>
          <p:nvPr/>
        </p:nvSpPr>
        <p:spPr>
          <a:xfrm rot="0">
            <a:off x="7467445" y="4234402"/>
            <a:ext cx="2817780" cy="1292316"/>
          </a:xfrm>
          <a:prstGeom prst="rect">
            <a:avLst/>
          </a:prstGeom>
        </p:spPr>
        <p:txBody>
          <a:bodyPr anchor="t" rtlCol="false" tIns="0" lIns="0" bIns="0" rIns="0">
            <a:spAutoFit/>
          </a:bodyPr>
          <a:lstStyle/>
          <a:p>
            <a:pPr algn="l">
              <a:lnSpc>
                <a:spcPts val="8444"/>
              </a:lnSpc>
            </a:pPr>
            <a:r>
              <a:rPr lang="en-US" sz="8983" b="true">
                <a:solidFill>
                  <a:srgbClr val="F0F2FD"/>
                </a:solidFill>
                <a:latin typeface="Codec Pro Ultra-Bold"/>
                <a:ea typeface="Codec Pro Ultra-Bold"/>
                <a:cs typeface="Codec Pro Ultra-Bold"/>
                <a:sym typeface="Codec Pro Ultra-Bold"/>
              </a:rPr>
              <a:t>156%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206068" y="-93577"/>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807825" y="1028700"/>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725388" y="2569325"/>
            <a:ext cx="12139506" cy="6069753"/>
          </a:xfrm>
          <a:custGeom>
            <a:avLst/>
            <a:gdLst/>
            <a:ahLst/>
            <a:cxnLst/>
            <a:rect r="r" b="b" t="t" l="l"/>
            <a:pathLst>
              <a:path h="6069753" w="12139506">
                <a:moveTo>
                  <a:pt x="0" y="0"/>
                </a:moveTo>
                <a:lnTo>
                  <a:pt x="12139506" y="0"/>
                </a:lnTo>
                <a:lnTo>
                  <a:pt x="12139506" y="6069752"/>
                </a:lnTo>
                <a:lnTo>
                  <a:pt x="0" y="6069752"/>
                </a:lnTo>
                <a:lnTo>
                  <a:pt x="0" y="0"/>
                </a:lnTo>
                <a:close/>
              </a:path>
            </a:pathLst>
          </a:custGeom>
          <a:blipFill>
            <a:blip r:embed="rId8"/>
            <a:stretch>
              <a:fillRect l="0" t="0" r="0" b="0"/>
            </a:stretch>
          </a:blipFill>
        </p:spPr>
      </p:sp>
      <p:sp>
        <p:nvSpPr>
          <p:cNvPr name="TextBox 14" id="14"/>
          <p:cNvSpPr txBox="true"/>
          <p:nvPr/>
        </p:nvSpPr>
        <p:spPr>
          <a:xfrm rot="0">
            <a:off x="2203917" y="1783373"/>
            <a:ext cx="13119153" cy="908135"/>
          </a:xfrm>
          <a:prstGeom prst="rect">
            <a:avLst/>
          </a:prstGeom>
        </p:spPr>
        <p:txBody>
          <a:bodyPr anchor="t" rtlCol="false" tIns="0" lIns="0" bIns="0" rIns="0">
            <a:spAutoFit/>
          </a:bodyPr>
          <a:lstStyle/>
          <a:p>
            <a:pPr algn="l">
              <a:lnSpc>
                <a:spcPts val="6058"/>
              </a:lnSpc>
            </a:pPr>
            <a:r>
              <a:rPr lang="en-US" sz="6444" b="true">
                <a:solidFill>
                  <a:srgbClr val="15193E"/>
                </a:solidFill>
                <a:latin typeface="Codec Pro Ultra-Bold"/>
                <a:ea typeface="Codec Pro Ultra-Bold"/>
                <a:cs typeface="Codec Pro Ultra-Bold"/>
                <a:sym typeface="Codec Pro Ultra-Bold"/>
              </a:rPr>
              <a:t>METODOLOGÍA A UTILIZAR</a:t>
            </a:r>
          </a:p>
        </p:txBody>
      </p:sp>
      <p:sp>
        <p:nvSpPr>
          <p:cNvPr name="TextBox 15" id="15"/>
          <p:cNvSpPr txBox="true"/>
          <p:nvPr/>
        </p:nvSpPr>
        <p:spPr>
          <a:xfrm rot="0">
            <a:off x="2203917" y="2920030"/>
            <a:ext cx="13119153" cy="738083"/>
          </a:xfrm>
          <a:prstGeom prst="rect">
            <a:avLst/>
          </a:prstGeom>
        </p:spPr>
        <p:txBody>
          <a:bodyPr anchor="t" rtlCol="false" tIns="0" lIns="0" bIns="0" rIns="0">
            <a:spAutoFit/>
          </a:bodyPr>
          <a:lstStyle/>
          <a:p>
            <a:pPr algn="l">
              <a:lnSpc>
                <a:spcPts val="4742"/>
              </a:lnSpc>
            </a:pPr>
            <a:r>
              <a:rPr lang="en-US" sz="5044" b="true">
                <a:solidFill>
                  <a:srgbClr val="15193E"/>
                </a:solidFill>
                <a:latin typeface="Codec Pro Ultra-Bold"/>
                <a:ea typeface="Codec Pro Ultra-Bold"/>
                <a:cs typeface="Codec Pro Ultra-Bold"/>
                <a:sym typeface="Codec Pro Ultra-Bold"/>
              </a:rPr>
              <a:t>ÁGIL SCRUM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744773"/>
          </a:xfrm>
          <a:custGeom>
            <a:avLst/>
            <a:gdLst/>
            <a:ahLst/>
            <a:cxnLst/>
            <a:rect r="r" b="b" t="t" l="l"/>
            <a:pathLst>
              <a:path h="5744773" w="18288000">
                <a:moveTo>
                  <a:pt x="0" y="0"/>
                </a:moveTo>
                <a:lnTo>
                  <a:pt x="18288000" y="0"/>
                </a:lnTo>
                <a:lnTo>
                  <a:pt x="18288000" y="5744773"/>
                </a:lnTo>
                <a:lnTo>
                  <a:pt x="0" y="5744773"/>
                </a:lnTo>
                <a:lnTo>
                  <a:pt x="0" y="0"/>
                </a:lnTo>
                <a:close/>
              </a:path>
            </a:pathLst>
          </a:custGeom>
          <a:blipFill>
            <a:blip r:embed="rId2">
              <a:extLst>
                <a:ext uri="{96DAC541-7B7A-43D3-8B79-37D633B846F1}">
                  <asvg:svgBlip xmlns:asvg="http://schemas.microsoft.com/office/drawing/2016/SVG/main" r:embed="rId3"/>
                </a:ext>
              </a:extLst>
            </a:blip>
            <a:stretch>
              <a:fillRect l="0" t="-173781" r="0" b="-44560"/>
            </a:stretch>
          </a:blipFill>
        </p:spPr>
      </p:sp>
      <p:sp>
        <p:nvSpPr>
          <p:cNvPr name="Freeform 3" id="3"/>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5626102" y="-549566"/>
            <a:ext cx="2789693" cy="1658599"/>
          </a:xfrm>
          <a:custGeom>
            <a:avLst/>
            <a:gdLst/>
            <a:ahLst/>
            <a:cxnLst/>
            <a:rect r="r" b="b" t="t" l="l"/>
            <a:pathLst>
              <a:path h="1658599" w="2789693">
                <a:moveTo>
                  <a:pt x="2789693" y="0"/>
                </a:moveTo>
                <a:lnTo>
                  <a:pt x="0" y="0"/>
                </a:lnTo>
                <a:lnTo>
                  <a:pt x="0" y="1658599"/>
                </a:lnTo>
                <a:lnTo>
                  <a:pt x="2789693" y="1658599"/>
                </a:lnTo>
                <a:lnTo>
                  <a:pt x="27896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639547" y="1133475"/>
            <a:ext cx="6816548" cy="1476884"/>
          </a:xfrm>
          <a:prstGeom prst="rect">
            <a:avLst/>
          </a:prstGeom>
        </p:spPr>
        <p:txBody>
          <a:bodyPr anchor="t" rtlCol="false" tIns="0" lIns="0" bIns="0" rIns="0">
            <a:spAutoFit/>
          </a:bodyPr>
          <a:lstStyle/>
          <a:p>
            <a:pPr algn="l">
              <a:lnSpc>
                <a:spcPts val="9776"/>
              </a:lnSpc>
            </a:pPr>
            <a:r>
              <a:rPr lang="en-US" sz="10400" b="true">
                <a:solidFill>
                  <a:srgbClr val="FFFFFF"/>
                </a:solidFill>
                <a:latin typeface="Codec Pro Ultra-Bold"/>
                <a:ea typeface="Codec Pro Ultra-Bold"/>
                <a:cs typeface="Codec Pro Ultra-Bold"/>
                <a:sym typeface="Codec Pro Ultra-Bold"/>
              </a:rPr>
              <a:t>PLAN</a:t>
            </a:r>
          </a:p>
        </p:txBody>
      </p:sp>
      <p:sp>
        <p:nvSpPr>
          <p:cNvPr name="TextBox 10" id="10"/>
          <p:cNvSpPr txBox="true"/>
          <p:nvPr/>
        </p:nvSpPr>
        <p:spPr>
          <a:xfrm rot="0">
            <a:off x="1639547" y="2312289"/>
            <a:ext cx="6816548" cy="2715134"/>
          </a:xfrm>
          <a:prstGeom prst="rect">
            <a:avLst/>
          </a:prstGeom>
        </p:spPr>
        <p:txBody>
          <a:bodyPr anchor="t" rtlCol="false" tIns="0" lIns="0" bIns="0" rIns="0">
            <a:spAutoFit/>
          </a:bodyPr>
          <a:lstStyle/>
          <a:p>
            <a:pPr algn="l">
              <a:lnSpc>
                <a:spcPts val="9776"/>
              </a:lnSpc>
            </a:pPr>
            <a:r>
              <a:rPr lang="en-US" sz="10400" b="true">
                <a:solidFill>
                  <a:srgbClr val="FFB02C"/>
                </a:solidFill>
                <a:latin typeface="Codec Pro Ultra-Bold"/>
                <a:ea typeface="Codec Pro Ultra-Bold"/>
                <a:cs typeface="Codec Pro Ultra-Bold"/>
                <a:sym typeface="Codec Pro Ultra-Bold"/>
              </a:rPr>
              <a:t>DE TRABAJO</a:t>
            </a:r>
          </a:p>
        </p:txBody>
      </p:sp>
      <p:grpSp>
        <p:nvGrpSpPr>
          <p:cNvPr name="Group 11" id="11"/>
          <p:cNvGrpSpPr/>
          <p:nvPr/>
        </p:nvGrpSpPr>
        <p:grpSpPr>
          <a:xfrm rot="0">
            <a:off x="1639547" y="5389693"/>
            <a:ext cx="3507247" cy="796635"/>
            <a:chOff x="0" y="0"/>
            <a:chExt cx="1215584" cy="276107"/>
          </a:xfrm>
        </p:grpSpPr>
        <p:sp>
          <p:nvSpPr>
            <p:cNvPr name="Freeform 12" id="12"/>
            <p:cNvSpPr/>
            <p:nvPr/>
          </p:nvSpPr>
          <p:spPr>
            <a:xfrm flipH="false" flipV="false" rot="0">
              <a:off x="0" y="0"/>
              <a:ext cx="1215584" cy="276107"/>
            </a:xfrm>
            <a:custGeom>
              <a:avLst/>
              <a:gdLst/>
              <a:ahLst/>
              <a:cxnLst/>
              <a:rect r="r" b="b" t="t" l="l"/>
              <a:pathLst>
                <a:path h="276107" w="1215584">
                  <a:moveTo>
                    <a:pt x="48563" y="0"/>
                  </a:moveTo>
                  <a:lnTo>
                    <a:pt x="1167021" y="0"/>
                  </a:lnTo>
                  <a:cubicBezTo>
                    <a:pt x="1193842" y="0"/>
                    <a:pt x="1215584" y="21742"/>
                    <a:pt x="1215584" y="48563"/>
                  </a:cubicBezTo>
                  <a:lnTo>
                    <a:pt x="1215584" y="227544"/>
                  </a:lnTo>
                  <a:cubicBezTo>
                    <a:pt x="1215584" y="254365"/>
                    <a:pt x="1193842" y="276107"/>
                    <a:pt x="1167021" y="276107"/>
                  </a:cubicBezTo>
                  <a:lnTo>
                    <a:pt x="48563" y="276107"/>
                  </a:lnTo>
                  <a:cubicBezTo>
                    <a:pt x="21742" y="276107"/>
                    <a:pt x="0" y="254365"/>
                    <a:pt x="0" y="227544"/>
                  </a:cubicBezTo>
                  <a:lnTo>
                    <a:pt x="0" y="48563"/>
                  </a:lnTo>
                  <a:cubicBezTo>
                    <a:pt x="0" y="21742"/>
                    <a:pt x="21742" y="0"/>
                    <a:pt x="48563" y="0"/>
                  </a:cubicBezTo>
                  <a:close/>
                </a:path>
              </a:pathLst>
            </a:custGeom>
            <a:solidFill>
              <a:srgbClr val="FFB02C"/>
            </a:solidFill>
          </p:spPr>
        </p:sp>
        <p:sp>
          <p:nvSpPr>
            <p:cNvPr name="TextBox 13" id="13"/>
            <p:cNvSpPr txBox="true"/>
            <p:nvPr/>
          </p:nvSpPr>
          <p:spPr>
            <a:xfrm>
              <a:off x="0" y="-38100"/>
              <a:ext cx="1215584" cy="31420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7812790" y="5301954"/>
            <a:ext cx="3507247" cy="796635"/>
            <a:chOff x="0" y="0"/>
            <a:chExt cx="1215584" cy="276107"/>
          </a:xfrm>
        </p:grpSpPr>
        <p:sp>
          <p:nvSpPr>
            <p:cNvPr name="Freeform 15" id="15"/>
            <p:cNvSpPr/>
            <p:nvPr/>
          </p:nvSpPr>
          <p:spPr>
            <a:xfrm flipH="false" flipV="false" rot="0">
              <a:off x="0" y="0"/>
              <a:ext cx="1215584" cy="276107"/>
            </a:xfrm>
            <a:custGeom>
              <a:avLst/>
              <a:gdLst/>
              <a:ahLst/>
              <a:cxnLst/>
              <a:rect r="r" b="b" t="t" l="l"/>
              <a:pathLst>
                <a:path h="276107" w="1215584">
                  <a:moveTo>
                    <a:pt x="48563" y="0"/>
                  </a:moveTo>
                  <a:lnTo>
                    <a:pt x="1167021" y="0"/>
                  </a:lnTo>
                  <a:cubicBezTo>
                    <a:pt x="1193842" y="0"/>
                    <a:pt x="1215584" y="21742"/>
                    <a:pt x="1215584" y="48563"/>
                  </a:cubicBezTo>
                  <a:lnTo>
                    <a:pt x="1215584" y="227544"/>
                  </a:lnTo>
                  <a:cubicBezTo>
                    <a:pt x="1215584" y="254365"/>
                    <a:pt x="1193842" y="276107"/>
                    <a:pt x="1167021" y="276107"/>
                  </a:cubicBezTo>
                  <a:lnTo>
                    <a:pt x="48563" y="276107"/>
                  </a:lnTo>
                  <a:cubicBezTo>
                    <a:pt x="21742" y="276107"/>
                    <a:pt x="0" y="254365"/>
                    <a:pt x="0" y="227544"/>
                  </a:cubicBezTo>
                  <a:lnTo>
                    <a:pt x="0" y="48563"/>
                  </a:lnTo>
                  <a:cubicBezTo>
                    <a:pt x="0" y="21742"/>
                    <a:pt x="21742" y="0"/>
                    <a:pt x="48563" y="0"/>
                  </a:cubicBezTo>
                  <a:close/>
                </a:path>
              </a:pathLst>
            </a:custGeom>
            <a:solidFill>
              <a:srgbClr val="FFB02C"/>
            </a:solidFill>
          </p:spPr>
        </p:sp>
        <p:sp>
          <p:nvSpPr>
            <p:cNvPr name="TextBox 16" id="16"/>
            <p:cNvSpPr txBox="true"/>
            <p:nvPr/>
          </p:nvSpPr>
          <p:spPr>
            <a:xfrm>
              <a:off x="0" y="-38100"/>
              <a:ext cx="1215584" cy="31420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141206" y="5389693"/>
            <a:ext cx="3507247" cy="796635"/>
            <a:chOff x="0" y="0"/>
            <a:chExt cx="1215584" cy="276107"/>
          </a:xfrm>
        </p:grpSpPr>
        <p:sp>
          <p:nvSpPr>
            <p:cNvPr name="Freeform 18" id="18"/>
            <p:cNvSpPr/>
            <p:nvPr/>
          </p:nvSpPr>
          <p:spPr>
            <a:xfrm flipH="false" flipV="false" rot="0">
              <a:off x="0" y="0"/>
              <a:ext cx="1215584" cy="276107"/>
            </a:xfrm>
            <a:custGeom>
              <a:avLst/>
              <a:gdLst/>
              <a:ahLst/>
              <a:cxnLst/>
              <a:rect r="r" b="b" t="t" l="l"/>
              <a:pathLst>
                <a:path h="276107" w="1215584">
                  <a:moveTo>
                    <a:pt x="48563" y="0"/>
                  </a:moveTo>
                  <a:lnTo>
                    <a:pt x="1167021" y="0"/>
                  </a:lnTo>
                  <a:cubicBezTo>
                    <a:pt x="1193842" y="0"/>
                    <a:pt x="1215584" y="21742"/>
                    <a:pt x="1215584" y="48563"/>
                  </a:cubicBezTo>
                  <a:lnTo>
                    <a:pt x="1215584" y="227544"/>
                  </a:lnTo>
                  <a:cubicBezTo>
                    <a:pt x="1215584" y="254365"/>
                    <a:pt x="1193842" y="276107"/>
                    <a:pt x="1167021" y="276107"/>
                  </a:cubicBezTo>
                  <a:lnTo>
                    <a:pt x="48563" y="276107"/>
                  </a:lnTo>
                  <a:cubicBezTo>
                    <a:pt x="21742" y="276107"/>
                    <a:pt x="0" y="254365"/>
                    <a:pt x="0" y="227544"/>
                  </a:cubicBezTo>
                  <a:lnTo>
                    <a:pt x="0" y="48563"/>
                  </a:lnTo>
                  <a:cubicBezTo>
                    <a:pt x="0" y="21742"/>
                    <a:pt x="21742" y="0"/>
                    <a:pt x="48563" y="0"/>
                  </a:cubicBezTo>
                  <a:close/>
                </a:path>
              </a:pathLst>
            </a:custGeom>
            <a:solidFill>
              <a:srgbClr val="FFB02C"/>
            </a:solidFill>
          </p:spPr>
        </p:sp>
        <p:sp>
          <p:nvSpPr>
            <p:cNvPr name="TextBox 19" id="19"/>
            <p:cNvSpPr txBox="true"/>
            <p:nvPr/>
          </p:nvSpPr>
          <p:spPr>
            <a:xfrm>
              <a:off x="0" y="-38100"/>
              <a:ext cx="1215584" cy="314207"/>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978010" y="5719321"/>
            <a:ext cx="2830322" cy="297942"/>
          </a:xfrm>
          <a:prstGeom prst="rect">
            <a:avLst/>
          </a:prstGeom>
        </p:spPr>
        <p:txBody>
          <a:bodyPr anchor="t" rtlCol="false" tIns="0" lIns="0" bIns="0" rIns="0">
            <a:spAutoFit/>
          </a:bodyPr>
          <a:lstStyle/>
          <a:p>
            <a:pPr algn="ctr">
              <a:lnSpc>
                <a:spcPts val="1973"/>
              </a:lnSpc>
            </a:pPr>
            <a:r>
              <a:rPr lang="en-US" b="true" sz="2100">
                <a:solidFill>
                  <a:srgbClr val="15193E"/>
                </a:solidFill>
                <a:latin typeface="Codec Pro Ultra-Bold"/>
                <a:ea typeface="Codec Pro Ultra-Bold"/>
                <a:cs typeface="Codec Pro Ultra-Bold"/>
                <a:sym typeface="Codec Pro Ultra-Bold"/>
              </a:rPr>
              <a:t>GESTIÓN</a:t>
            </a:r>
          </a:p>
        </p:txBody>
      </p:sp>
      <p:sp>
        <p:nvSpPr>
          <p:cNvPr name="TextBox 21" id="21"/>
          <p:cNvSpPr txBox="true"/>
          <p:nvPr/>
        </p:nvSpPr>
        <p:spPr>
          <a:xfrm rot="0">
            <a:off x="8151252" y="5560825"/>
            <a:ext cx="2830322" cy="297942"/>
          </a:xfrm>
          <a:prstGeom prst="rect">
            <a:avLst/>
          </a:prstGeom>
        </p:spPr>
        <p:txBody>
          <a:bodyPr anchor="t" rtlCol="false" tIns="0" lIns="0" bIns="0" rIns="0">
            <a:spAutoFit/>
          </a:bodyPr>
          <a:lstStyle/>
          <a:p>
            <a:pPr algn="ctr">
              <a:lnSpc>
                <a:spcPts val="1973"/>
              </a:lnSpc>
            </a:pPr>
            <a:r>
              <a:rPr lang="en-US" b="true" sz="2100">
                <a:solidFill>
                  <a:srgbClr val="15193E"/>
                </a:solidFill>
                <a:latin typeface="Codec Pro Ultra-Bold"/>
                <a:ea typeface="Codec Pro Ultra-Bold"/>
                <a:cs typeface="Codec Pro Ultra-Bold"/>
                <a:sym typeface="Codec Pro Ultra-Bold"/>
              </a:rPr>
              <a:t>PLANIFICACIÓN</a:t>
            </a:r>
          </a:p>
        </p:txBody>
      </p:sp>
      <p:sp>
        <p:nvSpPr>
          <p:cNvPr name="TextBox 22" id="22"/>
          <p:cNvSpPr txBox="true"/>
          <p:nvPr/>
        </p:nvSpPr>
        <p:spPr>
          <a:xfrm rot="0">
            <a:off x="13518952" y="5595496"/>
            <a:ext cx="2830322" cy="545592"/>
          </a:xfrm>
          <a:prstGeom prst="rect">
            <a:avLst/>
          </a:prstGeom>
        </p:spPr>
        <p:txBody>
          <a:bodyPr anchor="t" rtlCol="false" tIns="0" lIns="0" bIns="0" rIns="0">
            <a:spAutoFit/>
          </a:bodyPr>
          <a:lstStyle/>
          <a:p>
            <a:pPr algn="ctr">
              <a:lnSpc>
                <a:spcPts val="1973"/>
              </a:lnSpc>
            </a:pPr>
            <a:r>
              <a:rPr lang="en-US" b="true" sz="2100">
                <a:solidFill>
                  <a:srgbClr val="15193E"/>
                </a:solidFill>
                <a:latin typeface="Codec Pro Ultra-Bold"/>
                <a:ea typeface="Codec Pro Ultra-Bold"/>
                <a:cs typeface="Codec Pro Ultra-Bold"/>
                <a:sym typeface="Codec Pro Ultra-Bold"/>
              </a:rPr>
              <a:t>IMPLEMENTACIÓN Y TESTING</a:t>
            </a:r>
          </a:p>
        </p:txBody>
      </p:sp>
      <p:sp>
        <p:nvSpPr>
          <p:cNvPr name="TextBox 23" id="23"/>
          <p:cNvSpPr txBox="true"/>
          <p:nvPr/>
        </p:nvSpPr>
        <p:spPr>
          <a:xfrm rot="0">
            <a:off x="1978010" y="6610843"/>
            <a:ext cx="2830322" cy="828675"/>
          </a:xfrm>
          <a:prstGeom prst="rect">
            <a:avLst/>
          </a:prstGeom>
        </p:spPr>
        <p:txBody>
          <a:bodyPr anchor="t" rtlCol="false" tIns="0" lIns="0" bIns="0" rIns="0">
            <a:spAutoFit/>
          </a:bodyPr>
          <a:lstStyle/>
          <a:p>
            <a:pPr algn="ctr">
              <a:lnSpc>
                <a:spcPts val="2159"/>
              </a:lnSpc>
            </a:pPr>
            <a:r>
              <a:rPr lang="en-US" sz="1799">
                <a:solidFill>
                  <a:srgbClr val="15193E"/>
                </a:solidFill>
                <a:latin typeface="Codec Pro"/>
                <a:ea typeface="Codec Pro"/>
                <a:cs typeface="Codec Pro"/>
                <a:sym typeface="Codec Pro"/>
              </a:rPr>
              <a:t>Gestión inicial, análisis de requerimientos, análisis de entornos.</a:t>
            </a:r>
          </a:p>
        </p:txBody>
      </p:sp>
      <p:sp>
        <p:nvSpPr>
          <p:cNvPr name="TextBox 24" id="24"/>
          <p:cNvSpPr txBox="true"/>
          <p:nvPr/>
        </p:nvSpPr>
        <p:spPr>
          <a:xfrm rot="0">
            <a:off x="8151252" y="6229843"/>
            <a:ext cx="2830322" cy="552450"/>
          </a:xfrm>
          <a:prstGeom prst="rect">
            <a:avLst/>
          </a:prstGeom>
        </p:spPr>
        <p:txBody>
          <a:bodyPr anchor="t" rtlCol="false" tIns="0" lIns="0" bIns="0" rIns="0">
            <a:spAutoFit/>
          </a:bodyPr>
          <a:lstStyle/>
          <a:p>
            <a:pPr algn="ctr">
              <a:lnSpc>
                <a:spcPts val="2039"/>
              </a:lnSpc>
            </a:pPr>
            <a:r>
              <a:rPr lang="en-US" sz="1699">
                <a:solidFill>
                  <a:srgbClr val="15193E"/>
                </a:solidFill>
                <a:latin typeface="Codec Pro"/>
                <a:ea typeface="Codec Pro"/>
                <a:cs typeface="Codec Pro"/>
                <a:sym typeface="Codec Pro"/>
              </a:rPr>
              <a:t>Planificación de sprints, diseño de arquitectura.</a:t>
            </a:r>
          </a:p>
        </p:txBody>
      </p:sp>
      <p:sp>
        <p:nvSpPr>
          <p:cNvPr name="TextBox 25" id="25"/>
          <p:cNvSpPr txBox="true"/>
          <p:nvPr/>
        </p:nvSpPr>
        <p:spPr>
          <a:xfrm rot="0">
            <a:off x="13518952" y="6229843"/>
            <a:ext cx="2830322" cy="1581150"/>
          </a:xfrm>
          <a:prstGeom prst="rect">
            <a:avLst/>
          </a:prstGeom>
        </p:spPr>
        <p:txBody>
          <a:bodyPr anchor="t" rtlCol="false" tIns="0" lIns="0" bIns="0" rIns="0">
            <a:spAutoFit/>
          </a:bodyPr>
          <a:lstStyle/>
          <a:p>
            <a:pPr algn="ctr">
              <a:lnSpc>
                <a:spcPts val="2039"/>
              </a:lnSpc>
            </a:pPr>
            <a:r>
              <a:rPr lang="en-US" sz="1699">
                <a:solidFill>
                  <a:srgbClr val="15193E"/>
                </a:solidFill>
                <a:latin typeface="Codec Pro"/>
                <a:ea typeface="Codec Pro"/>
                <a:cs typeface="Codec Pro"/>
                <a:sym typeface="Codec Pro"/>
              </a:rPr>
              <a:t>Desarrollo backend y frontend, modelamiento e implementación de base de datos, implementación de métodos de cyberseguridad.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7886626" y="-57187"/>
            <a:ext cx="10401374" cy="10401374"/>
          </a:xfrm>
          <a:custGeom>
            <a:avLst/>
            <a:gdLst/>
            <a:ahLst/>
            <a:cxnLst/>
            <a:rect r="r" b="b" t="t" l="l"/>
            <a:pathLst>
              <a:path h="10401374" w="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9331591" y="1028700"/>
            <a:ext cx="0" cy="8229600"/>
          </a:xfrm>
          <a:prstGeom prst="line">
            <a:avLst/>
          </a:prstGeom>
          <a:ln cap="flat" w="38100">
            <a:solidFill>
              <a:srgbClr val="F0F2FD"/>
            </a:solidFill>
            <a:prstDash val="solid"/>
            <a:headEnd type="none" len="sm" w="sm"/>
            <a:tailEnd type="none" len="sm" w="sm"/>
          </a:ln>
        </p:spPr>
      </p:sp>
      <p:grpSp>
        <p:nvGrpSpPr>
          <p:cNvPr name="Group 9" id="9"/>
          <p:cNvGrpSpPr/>
          <p:nvPr/>
        </p:nvGrpSpPr>
        <p:grpSpPr>
          <a:xfrm rot="0">
            <a:off x="8854074" y="2408389"/>
            <a:ext cx="955034" cy="9550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854074" y="3961133"/>
            <a:ext cx="955034" cy="9550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854074" y="5504183"/>
            <a:ext cx="955034" cy="9550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854074" y="6974655"/>
            <a:ext cx="955034" cy="9550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575378" y="1717837"/>
            <a:ext cx="5958823" cy="1066799"/>
          </a:xfrm>
          <a:prstGeom prst="rect">
            <a:avLst/>
          </a:prstGeom>
        </p:spPr>
        <p:txBody>
          <a:bodyPr anchor="t" rtlCol="false" tIns="0" lIns="0" bIns="0" rIns="0">
            <a:spAutoFit/>
          </a:bodyPr>
          <a:lstStyle/>
          <a:p>
            <a:pPr algn="l">
              <a:lnSpc>
                <a:spcPts val="7049"/>
              </a:lnSpc>
            </a:pPr>
            <a:r>
              <a:rPr lang="en-US" sz="7499" b="true">
                <a:solidFill>
                  <a:srgbClr val="15193E"/>
                </a:solidFill>
                <a:latin typeface="Codec Pro Ultra-Bold"/>
                <a:ea typeface="Codec Pro Ultra-Bold"/>
                <a:cs typeface="Codec Pro Ultra-Bold"/>
                <a:sym typeface="Codec Pro Ultra-Bold"/>
              </a:rPr>
              <a:t>PROPOSITO</a:t>
            </a:r>
          </a:p>
        </p:txBody>
      </p:sp>
      <p:sp>
        <p:nvSpPr>
          <p:cNvPr name="TextBox 22" id="22"/>
          <p:cNvSpPr txBox="true"/>
          <p:nvPr/>
        </p:nvSpPr>
        <p:spPr>
          <a:xfrm rot="0">
            <a:off x="1903352" y="3451546"/>
            <a:ext cx="4936384" cy="349567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El proyecto tiene como propósito desarrollar una aplicación móvil integral para motociclistas en Chile, enfocada en mejorar la eficiencia, seguridad y cohesión de la comunidad. La app optimizará la planificación de rutas, facilitará la localización de otros motociclistas y puntos de venta relacionados con el sector, y ofrecerá un sistema para la compra de accesorios.</a:t>
            </a:r>
          </a:p>
        </p:txBody>
      </p:sp>
      <p:sp>
        <p:nvSpPr>
          <p:cNvPr name="TextBox 23" id="23"/>
          <p:cNvSpPr txBox="true"/>
          <p:nvPr/>
        </p:nvSpPr>
        <p:spPr>
          <a:xfrm rot="0">
            <a:off x="10049836" y="2690643"/>
            <a:ext cx="6575582" cy="352425"/>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Agilizar procesos de gestión de rutas.</a:t>
            </a:r>
          </a:p>
        </p:txBody>
      </p:sp>
      <p:sp>
        <p:nvSpPr>
          <p:cNvPr name="TextBox 24" id="24"/>
          <p:cNvSpPr txBox="true"/>
          <p:nvPr/>
        </p:nvSpPr>
        <p:spPr>
          <a:xfrm rot="0">
            <a:off x="10049836" y="4086225"/>
            <a:ext cx="6575582" cy="666750"/>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Generar y mejorar una mejor comunicación entre los usuarios.</a:t>
            </a:r>
          </a:p>
        </p:txBody>
      </p:sp>
      <p:sp>
        <p:nvSpPr>
          <p:cNvPr name="TextBox 25" id="25"/>
          <p:cNvSpPr txBox="true"/>
          <p:nvPr/>
        </p:nvSpPr>
        <p:spPr>
          <a:xfrm rot="0">
            <a:off x="10049836" y="5478142"/>
            <a:ext cx="6575582" cy="981075"/>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Implementar autenticación y protección de datos para asegurar un entorno confiable en el uso de la app.</a:t>
            </a:r>
          </a:p>
        </p:txBody>
      </p:sp>
      <p:sp>
        <p:nvSpPr>
          <p:cNvPr name="TextBox 26" id="26"/>
          <p:cNvSpPr txBox="true"/>
          <p:nvPr/>
        </p:nvSpPr>
        <p:spPr>
          <a:xfrm rot="0">
            <a:off x="10049836" y="7033251"/>
            <a:ext cx="6575582" cy="666750"/>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Diseñar una interfaz que sea intuitiva y capaz de manejarse con diferentes aparatos.</a:t>
            </a:r>
          </a:p>
        </p:txBody>
      </p:sp>
      <p:sp>
        <p:nvSpPr>
          <p:cNvPr name="TextBox 27" id="27"/>
          <p:cNvSpPr txBox="true"/>
          <p:nvPr/>
        </p:nvSpPr>
        <p:spPr>
          <a:xfrm rot="0">
            <a:off x="8970503" y="2659507"/>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01</a:t>
            </a:r>
          </a:p>
        </p:txBody>
      </p:sp>
      <p:sp>
        <p:nvSpPr>
          <p:cNvPr name="AutoShape 28" id="28"/>
          <p:cNvSpPr/>
          <p:nvPr/>
        </p:nvSpPr>
        <p:spPr>
          <a:xfrm>
            <a:off x="9331591" y="3363423"/>
            <a:ext cx="0" cy="6648440"/>
          </a:xfrm>
          <a:prstGeom prst="line">
            <a:avLst/>
          </a:prstGeom>
          <a:ln cap="flat" w="38100">
            <a:solidFill>
              <a:srgbClr val="F0F2FD"/>
            </a:solidFill>
            <a:prstDash val="solid"/>
            <a:headEnd type="none" len="sm" w="sm"/>
            <a:tailEnd type="none" len="sm" w="sm"/>
          </a:ln>
        </p:spPr>
      </p:sp>
      <p:sp>
        <p:nvSpPr>
          <p:cNvPr name="TextBox 29" id="29"/>
          <p:cNvSpPr txBox="true"/>
          <p:nvPr/>
        </p:nvSpPr>
        <p:spPr>
          <a:xfrm rot="0">
            <a:off x="8970503" y="4212252"/>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02</a:t>
            </a:r>
          </a:p>
        </p:txBody>
      </p:sp>
      <p:sp>
        <p:nvSpPr>
          <p:cNvPr name="TextBox 30" id="30"/>
          <p:cNvSpPr txBox="true"/>
          <p:nvPr/>
        </p:nvSpPr>
        <p:spPr>
          <a:xfrm rot="0">
            <a:off x="8970503" y="5761331"/>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03</a:t>
            </a:r>
          </a:p>
        </p:txBody>
      </p:sp>
      <p:sp>
        <p:nvSpPr>
          <p:cNvPr name="TextBox 31" id="31"/>
          <p:cNvSpPr txBox="true"/>
          <p:nvPr/>
        </p:nvSpPr>
        <p:spPr>
          <a:xfrm rot="0">
            <a:off x="8970503" y="7268635"/>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04</a:t>
            </a:r>
          </a:p>
        </p:txBody>
      </p:sp>
      <p:grpSp>
        <p:nvGrpSpPr>
          <p:cNvPr name="Group 32" id="32"/>
          <p:cNvGrpSpPr/>
          <p:nvPr/>
        </p:nvGrpSpPr>
        <p:grpSpPr>
          <a:xfrm rot="0">
            <a:off x="8854074" y="8672638"/>
            <a:ext cx="955034" cy="95503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8970503" y="8923757"/>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05</a:t>
            </a:r>
          </a:p>
        </p:txBody>
      </p:sp>
      <p:sp>
        <p:nvSpPr>
          <p:cNvPr name="TextBox 36" id="36"/>
          <p:cNvSpPr txBox="true"/>
          <p:nvPr/>
        </p:nvSpPr>
        <p:spPr>
          <a:xfrm rot="0">
            <a:off x="10049836" y="8695157"/>
            <a:ext cx="6575582" cy="981075"/>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Optimizar el rendimiento de la aplicación para que use el mínimo de batería y que permita un rendimiento fluido.</a:t>
            </a:r>
          </a:p>
        </p:txBody>
      </p:sp>
      <p:sp>
        <p:nvSpPr>
          <p:cNvPr name="TextBox 37" id="37"/>
          <p:cNvSpPr txBox="true"/>
          <p:nvPr/>
        </p:nvSpPr>
        <p:spPr>
          <a:xfrm rot="0">
            <a:off x="10198216" y="537685"/>
            <a:ext cx="5778194" cy="880258"/>
          </a:xfrm>
          <a:prstGeom prst="rect">
            <a:avLst/>
          </a:prstGeom>
        </p:spPr>
        <p:txBody>
          <a:bodyPr anchor="t" rtlCol="false" tIns="0" lIns="0" bIns="0" rIns="0">
            <a:spAutoFit/>
          </a:bodyPr>
          <a:lstStyle/>
          <a:p>
            <a:pPr algn="ctr">
              <a:lnSpc>
                <a:spcPts val="7131"/>
              </a:lnSpc>
            </a:pPr>
            <a:r>
              <a:rPr lang="en-US" sz="5094" b="true">
                <a:solidFill>
                  <a:srgbClr val="FFFFFF"/>
                </a:solidFill>
                <a:latin typeface="Open Sans Bold"/>
                <a:ea typeface="Open Sans Bold"/>
                <a:cs typeface="Open Sans Bold"/>
                <a:sym typeface="Open Sans Bold"/>
              </a:rPr>
              <a:t>Objetivos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206068" y="-93577"/>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659463"/>
            <a:ext cx="16672349" cy="8229600"/>
            <a:chOff x="0" y="0"/>
            <a:chExt cx="4391071" cy="2167467"/>
          </a:xfrm>
        </p:grpSpPr>
        <p:sp>
          <p:nvSpPr>
            <p:cNvPr name="Freeform 7" id="7"/>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8" id="8"/>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44478" y="3148513"/>
            <a:ext cx="3585066" cy="1003818"/>
          </a:xfrm>
          <a:custGeom>
            <a:avLst/>
            <a:gdLst/>
            <a:ahLst/>
            <a:cxnLst/>
            <a:rect r="r" b="b" t="t" l="l"/>
            <a:pathLst>
              <a:path h="1003818" w="3585066">
                <a:moveTo>
                  <a:pt x="0" y="0"/>
                </a:moveTo>
                <a:lnTo>
                  <a:pt x="3585065" y="0"/>
                </a:lnTo>
                <a:lnTo>
                  <a:pt x="3585065" y="1003818"/>
                </a:lnTo>
                <a:lnTo>
                  <a:pt x="0" y="1003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176172" y="3837155"/>
            <a:ext cx="4315965" cy="2157982"/>
          </a:xfrm>
          <a:custGeom>
            <a:avLst/>
            <a:gdLst/>
            <a:ahLst/>
            <a:cxnLst/>
            <a:rect r="r" b="b" t="t" l="l"/>
            <a:pathLst>
              <a:path h="2157982" w="4315965">
                <a:moveTo>
                  <a:pt x="0" y="0"/>
                </a:moveTo>
                <a:lnTo>
                  <a:pt x="4315964" y="0"/>
                </a:lnTo>
                <a:lnTo>
                  <a:pt x="4315964" y="2157982"/>
                </a:lnTo>
                <a:lnTo>
                  <a:pt x="0" y="2157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313558" y="3297988"/>
            <a:ext cx="5095155" cy="1377284"/>
          </a:xfrm>
          <a:custGeom>
            <a:avLst/>
            <a:gdLst/>
            <a:ahLst/>
            <a:cxnLst/>
            <a:rect r="r" b="b" t="t" l="l"/>
            <a:pathLst>
              <a:path h="1377284" w="5095155">
                <a:moveTo>
                  <a:pt x="0" y="0"/>
                </a:moveTo>
                <a:lnTo>
                  <a:pt x="5095155" y="0"/>
                </a:lnTo>
                <a:lnTo>
                  <a:pt x="5095155" y="1377284"/>
                </a:lnTo>
                <a:lnTo>
                  <a:pt x="0" y="13772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7245270" y="3297988"/>
            <a:ext cx="1898730" cy="1898730"/>
          </a:xfrm>
          <a:custGeom>
            <a:avLst/>
            <a:gdLst/>
            <a:ahLst/>
            <a:cxnLst/>
            <a:rect r="r" b="b" t="t" l="l"/>
            <a:pathLst>
              <a:path h="1898730" w="1898730">
                <a:moveTo>
                  <a:pt x="0" y="0"/>
                </a:moveTo>
                <a:lnTo>
                  <a:pt x="1898730" y="0"/>
                </a:lnTo>
                <a:lnTo>
                  <a:pt x="1898730" y="1898731"/>
                </a:lnTo>
                <a:lnTo>
                  <a:pt x="0" y="18987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3070550" y="5143500"/>
            <a:ext cx="2956973" cy="1688163"/>
          </a:xfrm>
          <a:custGeom>
            <a:avLst/>
            <a:gdLst/>
            <a:ahLst/>
            <a:cxnLst/>
            <a:rect r="r" b="b" t="t" l="l"/>
            <a:pathLst>
              <a:path h="1688163" w="2956973">
                <a:moveTo>
                  <a:pt x="0" y="0"/>
                </a:moveTo>
                <a:lnTo>
                  <a:pt x="2956973" y="0"/>
                </a:lnTo>
                <a:lnTo>
                  <a:pt x="2956973" y="1688163"/>
                </a:lnTo>
                <a:lnTo>
                  <a:pt x="0" y="16881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5492136" y="6461862"/>
            <a:ext cx="4581801" cy="1307712"/>
          </a:xfrm>
          <a:custGeom>
            <a:avLst/>
            <a:gdLst/>
            <a:ahLst/>
            <a:cxnLst/>
            <a:rect r="r" b="b" t="t" l="l"/>
            <a:pathLst>
              <a:path h="1307712" w="4581801">
                <a:moveTo>
                  <a:pt x="0" y="0"/>
                </a:moveTo>
                <a:lnTo>
                  <a:pt x="4581801" y="0"/>
                </a:lnTo>
                <a:lnTo>
                  <a:pt x="4581801" y="1307712"/>
                </a:lnTo>
                <a:lnTo>
                  <a:pt x="0" y="1307712"/>
                </a:lnTo>
                <a:lnTo>
                  <a:pt x="0" y="0"/>
                </a:lnTo>
                <a:close/>
              </a:path>
            </a:pathLst>
          </a:custGeom>
          <a:blipFill>
            <a:blip r:embed="rId18"/>
            <a:stretch>
              <a:fillRect l="0" t="0" r="0" b="0"/>
            </a:stretch>
          </a:blipFill>
        </p:spPr>
      </p:sp>
      <p:sp>
        <p:nvSpPr>
          <p:cNvPr name="TextBox 19" id="19"/>
          <p:cNvSpPr txBox="true"/>
          <p:nvPr/>
        </p:nvSpPr>
        <p:spPr>
          <a:xfrm rot="0">
            <a:off x="2203917" y="1921626"/>
            <a:ext cx="14651535" cy="908135"/>
          </a:xfrm>
          <a:prstGeom prst="rect">
            <a:avLst/>
          </a:prstGeom>
        </p:spPr>
        <p:txBody>
          <a:bodyPr anchor="t" rtlCol="false" tIns="0" lIns="0" bIns="0" rIns="0">
            <a:spAutoFit/>
          </a:bodyPr>
          <a:lstStyle/>
          <a:p>
            <a:pPr algn="l">
              <a:lnSpc>
                <a:spcPts val="6058"/>
              </a:lnSpc>
            </a:pPr>
            <a:r>
              <a:rPr lang="en-US" sz="6444" b="true">
                <a:solidFill>
                  <a:srgbClr val="15193E"/>
                </a:solidFill>
                <a:latin typeface="Codec Pro Ultra-Bold"/>
                <a:ea typeface="Codec Pro Ultra-Bold"/>
                <a:cs typeface="Codec Pro Ultra-Bold"/>
                <a:sym typeface="Codec Pro Ultra-Bold"/>
              </a:rPr>
              <a:t>EXPLICACIÓN DE LAS TECNOLOGÍAS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DAGPpJ55bAM</dc:identifier>
  <dcterms:modified xsi:type="dcterms:W3CDTF">2011-08-01T06:04:30Z</dcterms:modified>
  <cp:revision>1</cp:revision>
  <dc:title>Presentación Proyecto de Negocios Moderno Azul</dc:title>
</cp:coreProperties>
</file>